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57" r:id="rId5"/>
    <p:sldId id="258" r:id="rId6"/>
    <p:sldId id="263" r:id="rId7"/>
    <p:sldId id="259" r:id="rId8"/>
    <p:sldId id="260" r:id="rId9"/>
    <p:sldId id="266" r:id="rId10"/>
    <p:sldId id="262" r:id="rId11"/>
    <p:sldId id="261" r:id="rId12"/>
    <p:sldId id="264" r:id="rId13"/>
    <p:sldId id="265"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01.03.22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01.03.22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01.03.22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01.03.22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01.03.22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01.03.22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01.03.22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01.03.22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01.03.22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01.03.22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01.03.22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01.03.22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РАБОТА с 2015\2021-2022\ЦОС\1613518032_22-p-skachat-fon-dlya-prezentatsii-na-temu-info-23.jpg"/>
          <p:cNvPicPr>
            <a:picLocks noChangeAspect="1" noChangeArrowheads="1"/>
          </p:cNvPicPr>
          <p:nvPr/>
        </p:nvPicPr>
        <p:blipFill>
          <a:blip r:embed="rId2"/>
          <a:srcRect/>
          <a:stretch>
            <a:fillRect/>
          </a:stretch>
        </p:blipFill>
        <p:spPr bwMode="auto">
          <a:xfrm>
            <a:off x="0" y="0"/>
            <a:ext cx="9358346" cy="6858000"/>
          </a:xfrm>
          <a:prstGeom prst="rect">
            <a:avLst/>
          </a:prstGeom>
          <a:noFill/>
        </p:spPr>
      </p:pic>
      <p:pic>
        <p:nvPicPr>
          <p:cNvPr id="1027" name="Picture 3" descr="D:\РАБОТА с 2015\2021-2022\ЦОС\internet-texnologii-biznes-sxemy.jpg"/>
          <p:cNvPicPr>
            <a:picLocks noChangeAspect="1" noChangeArrowheads="1"/>
          </p:cNvPicPr>
          <p:nvPr/>
        </p:nvPicPr>
        <p:blipFill>
          <a:blip r:embed="rId3" cstate="print"/>
          <a:srcRect/>
          <a:stretch>
            <a:fillRect/>
          </a:stretch>
        </p:blipFill>
        <p:spPr bwMode="auto">
          <a:xfrm>
            <a:off x="571472" y="3357562"/>
            <a:ext cx="3540864" cy="2360576"/>
          </a:xfrm>
          <a:prstGeom prst="rect">
            <a:avLst/>
          </a:prstGeom>
          <a:noFill/>
        </p:spPr>
      </p:pic>
      <p:sp>
        <p:nvSpPr>
          <p:cNvPr id="6" name="TextBox 5"/>
          <p:cNvSpPr txBox="1"/>
          <p:nvPr/>
        </p:nvSpPr>
        <p:spPr>
          <a:xfrm>
            <a:off x="1214414" y="1714488"/>
            <a:ext cx="7092647" cy="1569660"/>
          </a:xfrm>
          <a:prstGeom prst="rect">
            <a:avLst/>
          </a:prstGeom>
          <a:noFill/>
        </p:spPr>
        <p:txBody>
          <a:bodyPr wrap="none" rtlCol="0">
            <a:spAutoFit/>
          </a:bodyPr>
          <a:lstStyle/>
          <a:p>
            <a:pPr algn="ctr"/>
            <a:r>
              <a:rPr lang="ru-RU" sz="3200" b="1" dirty="0" smtClean="0">
                <a:latin typeface="Times New Roman" pitchFamily="18" charset="0"/>
                <a:cs typeface="Times New Roman" pitchFamily="18" charset="0"/>
              </a:rPr>
              <a:t>«Цифровая образовательная среда –</a:t>
            </a:r>
          </a:p>
          <a:p>
            <a:pPr algn="ctr"/>
            <a:r>
              <a:rPr lang="ru-RU" sz="3200" b="1" dirty="0" smtClean="0">
                <a:latin typeface="Times New Roman" pitchFamily="18" charset="0"/>
                <a:cs typeface="Times New Roman" pitchFamily="18" charset="0"/>
              </a:rPr>
              <a:t> важнейший компонент современной</a:t>
            </a:r>
          </a:p>
          <a:p>
            <a:pPr algn="ctr"/>
            <a:r>
              <a:rPr lang="ru-RU" sz="3200" b="1" dirty="0" smtClean="0">
                <a:latin typeface="Times New Roman" pitchFamily="18" charset="0"/>
                <a:cs typeface="Times New Roman" pitchFamily="18" charset="0"/>
              </a:rPr>
              <a:t> системы образования»</a:t>
            </a:r>
            <a:endParaRPr lang="ru-RU" sz="3200" b="1" dirty="0">
              <a:latin typeface="Times New Roman" pitchFamily="18" charset="0"/>
              <a:cs typeface="Times New Roman" pitchFamily="18" charset="0"/>
            </a:endParaRPr>
          </a:p>
        </p:txBody>
      </p:sp>
      <p:sp>
        <p:nvSpPr>
          <p:cNvPr id="7" name="TextBox 6"/>
          <p:cNvSpPr txBox="1"/>
          <p:nvPr/>
        </p:nvSpPr>
        <p:spPr>
          <a:xfrm>
            <a:off x="6715140" y="4714884"/>
            <a:ext cx="2428860" cy="1200329"/>
          </a:xfrm>
          <a:prstGeom prst="rect">
            <a:avLst/>
          </a:prstGeom>
          <a:noFill/>
        </p:spPr>
        <p:txBody>
          <a:bodyPr wrap="square" rtlCol="0">
            <a:spAutoFit/>
          </a:bodyPr>
          <a:lstStyle/>
          <a:p>
            <a:pPr algn="r"/>
            <a:r>
              <a:rPr lang="ru-RU" b="1" i="1" dirty="0" smtClean="0">
                <a:latin typeface="Times New Roman" pitchFamily="18" charset="0"/>
                <a:cs typeface="Times New Roman" pitchFamily="18" charset="0"/>
              </a:rPr>
              <a:t>Подготовила:</a:t>
            </a:r>
          </a:p>
          <a:p>
            <a:pPr algn="r"/>
            <a:r>
              <a:rPr lang="ru-RU" i="1" dirty="0" smtClean="0">
                <a:latin typeface="Times New Roman" pitchFamily="18" charset="0"/>
                <a:cs typeface="Times New Roman" pitchFamily="18" charset="0"/>
              </a:rPr>
              <a:t>заместитель директора по ВР</a:t>
            </a:r>
          </a:p>
          <a:p>
            <a:pPr algn="r"/>
            <a:r>
              <a:rPr lang="ru-RU" i="1" dirty="0" smtClean="0">
                <a:latin typeface="Times New Roman" pitchFamily="18" charset="0"/>
                <a:cs typeface="Times New Roman" pitchFamily="18" charset="0"/>
              </a:rPr>
              <a:t>Ахмедьярова С.В.</a:t>
            </a:r>
            <a:endParaRPr lang="ru-RU" i="1" dirty="0">
              <a:latin typeface="Times New Roman" pitchFamily="18" charset="0"/>
              <a:cs typeface="Times New Roman" pitchFamily="18" charset="0"/>
            </a:endParaRPr>
          </a:p>
        </p:txBody>
      </p:sp>
      <p:sp>
        <p:nvSpPr>
          <p:cNvPr id="8" name="TextBox 7"/>
          <p:cNvSpPr txBox="1"/>
          <p:nvPr/>
        </p:nvSpPr>
        <p:spPr>
          <a:xfrm>
            <a:off x="3857620" y="6429396"/>
            <a:ext cx="2098138" cy="369332"/>
          </a:xfrm>
          <a:prstGeom prst="rect">
            <a:avLst/>
          </a:prstGeom>
          <a:noFill/>
        </p:spPr>
        <p:txBody>
          <a:bodyPr wrap="none" rtlCol="0">
            <a:spAutoFit/>
          </a:bodyPr>
          <a:lstStyle/>
          <a:p>
            <a:r>
              <a:rPr lang="ru-RU" dirty="0" smtClean="0"/>
              <a:t>г. Ярославль 2021 г.</a:t>
            </a:r>
            <a:endParaRPr lang="ru-RU" dirty="0"/>
          </a:p>
        </p:txBody>
      </p:sp>
      <p:sp>
        <p:nvSpPr>
          <p:cNvPr id="11" name="Прямоугольник 10"/>
          <p:cNvSpPr/>
          <p:nvPr/>
        </p:nvSpPr>
        <p:spPr>
          <a:xfrm>
            <a:off x="0" y="214290"/>
            <a:ext cx="9001156" cy="646331"/>
          </a:xfrm>
          <a:prstGeom prst="rect">
            <a:avLst/>
          </a:prstGeom>
        </p:spPr>
        <p:txBody>
          <a:bodyPr wrap="square">
            <a:spAutoFit/>
          </a:bodyPr>
          <a:lstStyle/>
          <a:p>
            <a:pPr algn="ctr"/>
            <a:r>
              <a:rPr lang="ru-RU" i="1" dirty="0" smtClean="0">
                <a:latin typeface="Times New Roman" pitchFamily="18" charset="0"/>
                <a:cs typeface="Times New Roman" pitchFamily="18" charset="0"/>
              </a:rPr>
              <a:t>Муниципальное общеобразовательное учреждение "Основная школа № 35 </a:t>
            </a:r>
          </a:p>
          <a:p>
            <a:pPr algn="ctr"/>
            <a:r>
              <a:rPr lang="ru-RU" i="1" dirty="0" smtClean="0">
                <a:latin typeface="Times New Roman" pitchFamily="18" charset="0"/>
                <a:cs typeface="Times New Roman" pitchFamily="18" charset="0"/>
              </a:rPr>
              <a:t>имени Героя Советского Союза Н.А. Кривова"</a:t>
            </a:r>
            <a:endParaRPr lang="ru-RU" i="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flipH="1">
            <a:off x="974380" y="642918"/>
            <a:ext cx="3026115" cy="369332"/>
          </a:xfrm>
          <a:prstGeom prst="rect">
            <a:avLst/>
          </a:prstGeom>
          <a:noFill/>
        </p:spPr>
        <p:txBody>
          <a:bodyPr wrap="square" rtlCol="0">
            <a:spAutoFit/>
          </a:bodyPr>
          <a:lstStyle/>
          <a:p>
            <a:endParaRPr lang="ru-RU" dirty="0"/>
          </a:p>
        </p:txBody>
      </p:sp>
      <p:sp>
        <p:nvSpPr>
          <p:cNvPr id="6" name="TextBox 5"/>
          <p:cNvSpPr txBox="1"/>
          <p:nvPr/>
        </p:nvSpPr>
        <p:spPr>
          <a:xfrm>
            <a:off x="1" y="214290"/>
            <a:ext cx="8929718" cy="5909310"/>
          </a:xfrm>
          <a:prstGeom prst="rect">
            <a:avLst/>
          </a:prstGeom>
          <a:noFill/>
        </p:spPr>
        <p:txBody>
          <a:bodyPr wrap="square" rtlCol="0">
            <a:spAutoFit/>
          </a:bodyPr>
          <a:lstStyle/>
          <a:p>
            <a:r>
              <a:rPr lang="ru-RU" b="1" dirty="0" smtClean="0">
                <a:latin typeface="Times New Roman" pitchFamily="18" charset="0"/>
                <a:cs typeface="Times New Roman" pitchFamily="18" charset="0"/>
              </a:rPr>
              <a:t>Для учителя</a:t>
            </a:r>
            <a:r>
              <a:rPr lang="ru-RU" dirty="0" smtClean="0">
                <a:latin typeface="Times New Roman" pitchFamily="18" charset="0"/>
                <a:cs typeface="Times New Roman" pitchFamily="18" charset="0"/>
              </a:rPr>
              <a:t>: </a:t>
            </a:r>
          </a:p>
          <a:p>
            <a:pPr>
              <a:buFont typeface="Arial" pitchFamily="34" charset="0"/>
              <a:buChar char="•"/>
            </a:pPr>
            <a:r>
              <a:rPr lang="ru-RU" dirty="0" smtClean="0">
                <a:latin typeface="Times New Roman" pitchFamily="18" charset="0"/>
                <a:cs typeface="Times New Roman" pitchFamily="18" charset="0"/>
              </a:rPr>
              <a:t>снижение бюрократической нагрузки за счет ее автоматизации; </a:t>
            </a:r>
          </a:p>
          <a:p>
            <a:pPr>
              <a:buFont typeface="Arial" pitchFamily="34" charset="0"/>
              <a:buChar char="•"/>
            </a:pPr>
            <a:r>
              <a:rPr lang="ru-RU" dirty="0" smtClean="0">
                <a:latin typeface="Times New Roman" pitchFamily="18" charset="0"/>
                <a:cs typeface="Times New Roman" pitchFamily="18" charset="0"/>
              </a:rPr>
              <a:t>снижение рутинной нагрузки по контролю выполнения заданий</a:t>
            </a:r>
          </a:p>
          <a:p>
            <a:r>
              <a:rPr lang="ru-RU" dirty="0" smtClean="0">
                <a:latin typeface="Times New Roman" pitchFamily="18" charset="0"/>
                <a:cs typeface="Times New Roman" pitchFamily="18" charset="0"/>
              </a:rPr>
              <a:t>учениками за счет автоматизации; </a:t>
            </a:r>
          </a:p>
          <a:p>
            <a:pPr>
              <a:buFont typeface="Arial" pitchFamily="34" charset="0"/>
              <a:buChar char="•"/>
            </a:pPr>
            <a:r>
              <a:rPr lang="ru-RU" dirty="0" smtClean="0">
                <a:latin typeface="Times New Roman" pitchFamily="18" charset="0"/>
                <a:cs typeface="Times New Roman" pitchFamily="18" charset="0"/>
              </a:rPr>
              <a:t>повышение удобства мониторинга за образовательным процессом; </a:t>
            </a:r>
          </a:p>
          <a:p>
            <a:pPr>
              <a:buFont typeface="Arial" pitchFamily="34" charset="0"/>
              <a:buChar char="•"/>
            </a:pPr>
            <a:r>
              <a:rPr lang="ru-RU" dirty="0" smtClean="0">
                <a:latin typeface="Times New Roman" pitchFamily="18" charset="0"/>
                <a:cs typeface="Times New Roman" pitchFamily="18" charset="0"/>
              </a:rPr>
              <a:t>формирование новых возможностей организации образовательного процесса; </a:t>
            </a:r>
          </a:p>
          <a:p>
            <a:pPr>
              <a:buFont typeface="Arial" pitchFamily="34" charset="0"/>
              <a:buChar char="•"/>
            </a:pPr>
            <a:r>
              <a:rPr lang="ru-RU" dirty="0" smtClean="0">
                <a:latin typeface="Times New Roman" pitchFamily="18" charset="0"/>
                <a:cs typeface="Times New Roman" pitchFamily="18" charset="0"/>
              </a:rPr>
              <a:t>формирование новых условий для мотивации учеников при </a:t>
            </a:r>
          </a:p>
          <a:p>
            <a:pPr>
              <a:buFont typeface="Arial" pitchFamily="34" charset="0"/>
              <a:buChar char="•"/>
            </a:pPr>
            <a:r>
              <a:rPr lang="ru-RU" dirty="0" smtClean="0">
                <a:latin typeface="Times New Roman" pitchFamily="18" charset="0"/>
                <a:cs typeface="Times New Roman" pitchFamily="18" charset="0"/>
              </a:rPr>
              <a:t>создании и выполнении заданий;</a:t>
            </a:r>
          </a:p>
          <a:p>
            <a:pPr>
              <a:buFont typeface="Arial" pitchFamily="34" charset="0"/>
              <a:buChar char="•"/>
            </a:pPr>
            <a:r>
              <a:rPr lang="ru-RU" dirty="0" smtClean="0">
                <a:latin typeface="Times New Roman" pitchFamily="18" charset="0"/>
                <a:cs typeface="Times New Roman" pitchFamily="18" charset="0"/>
              </a:rPr>
              <a:t> формирование новых условий для переноса активности образовательного</a:t>
            </a:r>
          </a:p>
          <a:p>
            <a:r>
              <a:rPr lang="ru-RU" dirty="0" smtClean="0">
                <a:latin typeface="Times New Roman" pitchFamily="18" charset="0"/>
                <a:cs typeface="Times New Roman" pitchFamily="18" charset="0"/>
              </a:rPr>
              <a:t> процесса на ученика; </a:t>
            </a:r>
          </a:p>
          <a:p>
            <a:pPr>
              <a:buFont typeface="Arial" pitchFamily="34" charset="0"/>
              <a:buChar char="•"/>
            </a:pPr>
            <a:r>
              <a:rPr lang="ru-RU" dirty="0" smtClean="0">
                <a:latin typeface="Times New Roman" pitchFamily="18" charset="0"/>
                <a:cs typeface="Times New Roman" pitchFamily="18" charset="0"/>
              </a:rPr>
              <a:t>облегчение условий формирования индивидуальной образовательной траектории ученика.</a:t>
            </a:r>
          </a:p>
          <a:p>
            <a:r>
              <a:rPr lang="ru-RU" b="1" dirty="0" smtClean="0">
                <a:latin typeface="Times New Roman" pitchFamily="18" charset="0"/>
                <a:cs typeface="Times New Roman" pitchFamily="18" charset="0"/>
              </a:rPr>
              <a:t>Для школы: </a:t>
            </a:r>
          </a:p>
          <a:p>
            <a:r>
              <a:rPr lang="ru-RU" dirty="0" smtClean="0">
                <a:latin typeface="Times New Roman" pitchFamily="18" charset="0"/>
                <a:cs typeface="Times New Roman" pitchFamily="18" charset="0"/>
              </a:rPr>
              <a:t>повышение эффективности использования ресурсов за счет переноса</a:t>
            </a:r>
          </a:p>
          <a:p>
            <a:pPr>
              <a:buFont typeface="Arial" pitchFamily="34" charset="0"/>
              <a:buChar char="•"/>
            </a:pPr>
            <a:r>
              <a:rPr lang="ru-RU" dirty="0" smtClean="0">
                <a:latin typeface="Times New Roman" pitchFamily="18" charset="0"/>
                <a:cs typeface="Times New Roman" pitchFamily="18" charset="0"/>
              </a:rPr>
              <a:t> части нагрузки на ИТ;  </a:t>
            </a:r>
          </a:p>
          <a:p>
            <a:pPr>
              <a:buFont typeface="Arial" pitchFamily="34" charset="0"/>
              <a:buChar char="•"/>
            </a:pPr>
            <a:r>
              <a:rPr lang="ru-RU" dirty="0" smtClean="0">
                <a:latin typeface="Times New Roman" pitchFamily="18" charset="0"/>
                <a:cs typeface="Times New Roman" pitchFamily="18" charset="0"/>
              </a:rPr>
              <a:t>расширение возможностей образовательного предложения за счет сетевой организации процесса;  </a:t>
            </a:r>
          </a:p>
          <a:p>
            <a:pPr>
              <a:buFont typeface="Arial" pitchFamily="34" charset="0"/>
              <a:buChar char="•"/>
            </a:pPr>
            <a:r>
              <a:rPr lang="ru-RU" dirty="0" smtClean="0">
                <a:latin typeface="Times New Roman" pitchFamily="18" charset="0"/>
                <a:cs typeface="Times New Roman" pitchFamily="18" charset="0"/>
              </a:rPr>
              <a:t>снижение бюрократической нагрузки за счет автоматизации; </a:t>
            </a:r>
          </a:p>
          <a:p>
            <a:pPr>
              <a:buFont typeface="Arial" pitchFamily="34" charset="0"/>
              <a:buChar char="•"/>
            </a:pPr>
            <a:r>
              <a:rPr lang="ru-RU" dirty="0" smtClean="0">
                <a:latin typeface="Times New Roman" pitchFamily="18" charset="0"/>
                <a:cs typeface="Times New Roman" pitchFamily="18" charset="0"/>
              </a:rPr>
              <a:t>расширение возможностей коммуникации со всеми участниками </a:t>
            </a:r>
          </a:p>
          <a:p>
            <a:r>
              <a:rPr lang="ru-RU" dirty="0" smtClean="0">
                <a:latin typeface="Times New Roman" pitchFamily="18" charset="0"/>
                <a:cs typeface="Times New Roman" pitchFamily="18" charset="0"/>
              </a:rPr>
              <a:t>образовательного процесса.</a:t>
            </a:r>
          </a:p>
          <a:p>
            <a:endParaRPr lang="ru-RU" dirty="0"/>
          </a:p>
        </p:txBody>
      </p:sp>
      <p:pic>
        <p:nvPicPr>
          <p:cNvPr id="5122" name="Picture 2" descr="D:\РАБОТА с 2015\2021-2022\ЦОС\computing-teacher-min.png"/>
          <p:cNvPicPr>
            <a:picLocks noChangeAspect="1" noChangeArrowheads="1"/>
          </p:cNvPicPr>
          <p:nvPr/>
        </p:nvPicPr>
        <p:blipFill>
          <a:blip r:embed="rId3"/>
          <a:srcRect/>
          <a:stretch>
            <a:fillRect/>
          </a:stretch>
        </p:blipFill>
        <p:spPr bwMode="auto">
          <a:xfrm>
            <a:off x="6500827" y="4934620"/>
            <a:ext cx="2643174" cy="19233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6147" name="Picture 3" descr="D:\РАБОТА с 2015\2021-2022\ЦОС\1614559742_66-p-rossiya-na-belom-fone-77.png"/>
          <p:cNvPicPr>
            <a:picLocks noChangeAspect="1" noChangeArrowheads="1"/>
          </p:cNvPicPr>
          <p:nvPr/>
        </p:nvPicPr>
        <p:blipFill>
          <a:blip r:embed="rId3"/>
          <a:srcRect/>
          <a:stretch>
            <a:fillRect/>
          </a:stretch>
        </p:blipFill>
        <p:spPr bwMode="auto">
          <a:xfrm>
            <a:off x="-2143172" y="214290"/>
            <a:ext cx="12714265" cy="5955357"/>
          </a:xfrm>
          <a:prstGeom prst="rect">
            <a:avLst/>
          </a:prstGeom>
          <a:noFill/>
        </p:spPr>
      </p:pic>
      <p:sp>
        <p:nvSpPr>
          <p:cNvPr id="6" name="TextBox 5"/>
          <p:cNvSpPr txBox="1"/>
          <p:nvPr/>
        </p:nvSpPr>
        <p:spPr>
          <a:xfrm>
            <a:off x="285688" y="214290"/>
            <a:ext cx="8858312" cy="6463308"/>
          </a:xfrm>
          <a:prstGeom prst="rect">
            <a:avLst/>
          </a:prstGeom>
          <a:noFill/>
        </p:spPr>
        <p:txBody>
          <a:bodyPr wrap="square" rtlCol="0">
            <a:spAutoFit/>
          </a:bodyPr>
          <a:lstStyle/>
          <a:p>
            <a:r>
              <a:rPr lang="ru-RU" b="1" dirty="0" smtClean="0">
                <a:latin typeface="Times New Roman" pitchFamily="18" charset="0"/>
                <a:cs typeface="Times New Roman" pitchFamily="18" charset="0"/>
              </a:rPr>
              <a:t>Для региона:</a:t>
            </a:r>
          </a:p>
          <a:p>
            <a:pPr>
              <a:buFont typeface="Arial" pitchFamily="34" charset="0"/>
              <a:buChar char="•"/>
            </a:pP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автоматизация мониторинга за образовательным процессом; </a:t>
            </a:r>
          </a:p>
          <a:p>
            <a:pPr>
              <a:buFont typeface="Arial" pitchFamily="34" charset="0"/>
              <a:buChar char="•"/>
            </a:pPr>
            <a:r>
              <a:rPr lang="ru-RU" dirty="0" err="1" smtClean="0">
                <a:latin typeface="Times New Roman" pitchFamily="18" charset="0"/>
                <a:cs typeface="Times New Roman" pitchFamily="18" charset="0"/>
              </a:rPr>
              <a:t>оптимизиция</a:t>
            </a:r>
            <a:r>
              <a:rPr lang="ru-RU" dirty="0" smtClean="0">
                <a:latin typeface="Times New Roman" pitchFamily="18" charset="0"/>
                <a:cs typeface="Times New Roman" pitchFamily="18" charset="0"/>
              </a:rPr>
              <a:t> коммуникации со всеми участниками; </a:t>
            </a:r>
          </a:p>
          <a:p>
            <a:pPr>
              <a:buFont typeface="Arial" pitchFamily="34" charset="0"/>
              <a:buChar char="•"/>
            </a:pPr>
            <a:r>
              <a:rPr lang="ru-RU" dirty="0" smtClean="0">
                <a:latin typeface="Times New Roman" pitchFamily="18" charset="0"/>
                <a:cs typeface="Times New Roman" pitchFamily="18" charset="0"/>
              </a:rPr>
              <a:t>оптимизация образовательных ресурсов региона за счет формирования сетевых структур;</a:t>
            </a:r>
          </a:p>
          <a:p>
            <a:pPr>
              <a:buFont typeface="Arial" pitchFamily="34" charset="0"/>
              <a:buChar char="•"/>
            </a:pPr>
            <a:r>
              <a:rPr lang="ru-RU" dirty="0" smtClean="0">
                <a:latin typeface="Times New Roman" pitchFamily="18" charset="0"/>
                <a:cs typeface="Times New Roman" pitchFamily="18" charset="0"/>
              </a:rPr>
              <a:t> повышение возможностей региона по выбору вариантов обучения за счет сетевого взаимодействия; </a:t>
            </a:r>
          </a:p>
          <a:p>
            <a:pPr>
              <a:buFont typeface="Arial" pitchFamily="34" charset="0"/>
              <a:buChar char="•"/>
            </a:pPr>
            <a:r>
              <a:rPr lang="ru-RU" dirty="0" smtClean="0">
                <a:latin typeface="Times New Roman" pitchFamily="18" charset="0"/>
                <a:cs typeface="Times New Roman" pitchFamily="18" charset="0"/>
              </a:rPr>
              <a:t>возможность снижения образовательной эмиграции лучших учеников за счет сетевого взаимодействия; </a:t>
            </a:r>
          </a:p>
          <a:p>
            <a:pPr>
              <a:buFont typeface="Arial" pitchFamily="34" charset="0"/>
              <a:buChar char="•"/>
            </a:pPr>
            <a:r>
              <a:rPr lang="ru-RU" dirty="0" smtClean="0">
                <a:latin typeface="Times New Roman" pitchFamily="18" charset="0"/>
                <a:cs typeface="Times New Roman" pitchFamily="18" charset="0"/>
              </a:rPr>
              <a:t>сокращение бюрократического аппарата и личных коммуникаций за счет автоматизации документооборота.</a:t>
            </a:r>
          </a:p>
          <a:p>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Для государства: </a:t>
            </a:r>
          </a:p>
          <a:p>
            <a:pPr>
              <a:buFont typeface="Arial" pitchFamily="34" charset="0"/>
              <a:buChar char="•"/>
            </a:pPr>
            <a:r>
              <a:rPr lang="ru-RU" dirty="0" smtClean="0">
                <a:latin typeface="Times New Roman" pitchFamily="18" charset="0"/>
                <a:cs typeface="Times New Roman" pitchFamily="18" charset="0"/>
              </a:rPr>
              <a:t>рост образовательного разнообразия в стране и удовлетворение населения по выбору;</a:t>
            </a:r>
          </a:p>
          <a:p>
            <a:pPr>
              <a:buFont typeface="Arial" pitchFamily="34" charset="0"/>
              <a:buChar char="•"/>
            </a:pPr>
            <a:r>
              <a:rPr lang="ru-RU" dirty="0" smtClean="0">
                <a:latin typeface="Times New Roman" pitchFamily="18" charset="0"/>
                <a:cs typeface="Times New Roman" pitchFamily="18" charset="0"/>
              </a:rPr>
              <a:t> рост мотивации к обучению на основе индивидуальных образовательных траекторий; </a:t>
            </a:r>
          </a:p>
          <a:p>
            <a:pPr>
              <a:buFont typeface="Arial" pitchFamily="34" charset="0"/>
              <a:buChar char="•"/>
            </a:pPr>
            <a:r>
              <a:rPr lang="ru-RU" dirty="0" smtClean="0">
                <a:latin typeface="Times New Roman" pitchFamily="18" charset="0"/>
                <a:cs typeface="Times New Roman" pitchFamily="18" charset="0"/>
              </a:rPr>
              <a:t>снижение образовательной миграции за счет доступа к различным образовательным ресурсам по сети; </a:t>
            </a:r>
          </a:p>
          <a:p>
            <a:pPr>
              <a:buFont typeface="Arial" pitchFamily="34" charset="0"/>
              <a:buChar char="•"/>
            </a:pPr>
            <a:r>
              <a:rPr lang="ru-RU" dirty="0" smtClean="0">
                <a:latin typeface="Times New Roman" pitchFamily="18" charset="0"/>
                <a:cs typeface="Times New Roman" pitchFamily="18" charset="0"/>
              </a:rPr>
              <a:t>повышения удовлетворенности населения в связи с балансом образовательного запроса и возможностей по его реализации; повышение эффективности имеющихся образовательных ресурсов; </a:t>
            </a:r>
          </a:p>
          <a:p>
            <a:pPr>
              <a:buFont typeface="Arial" pitchFamily="34" charset="0"/>
              <a:buChar char="•"/>
            </a:pPr>
            <a:r>
              <a:rPr lang="ru-RU" dirty="0" smtClean="0">
                <a:latin typeface="Times New Roman" pitchFamily="18" charset="0"/>
                <a:cs typeface="Times New Roman" pitchFamily="18" charset="0"/>
              </a:rPr>
              <a:t>повышение прозрачности образовательного процесса; оперативность мониторинга за результатами.</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214282" y="394692"/>
            <a:ext cx="8715404" cy="6463308"/>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«Современная ЦОС как ресурс реализации ФГОС»</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Теперь, когда в школах внедряется  уже целый ряд информационно-</a:t>
            </a:r>
          </a:p>
          <a:p>
            <a:r>
              <a:rPr lang="ru-RU" dirty="0" smtClean="0">
                <a:latin typeface="Times New Roman" pitchFamily="18" charset="0"/>
                <a:cs typeface="Times New Roman" pitchFamily="18" charset="0"/>
              </a:rPr>
              <a:t>образовательных  инструментов, у каждого учителя есть свои предпочтения. </a:t>
            </a:r>
          </a:p>
          <a:p>
            <a:r>
              <a:rPr lang="ru-RU" dirty="0" smtClean="0">
                <a:latin typeface="Times New Roman" pitchFamily="18" charset="0"/>
                <a:cs typeface="Times New Roman" pitchFamily="18" charset="0"/>
              </a:rPr>
              <a:t>Без одних цифровых инструментов мы уже не представляем нашу работу.</a:t>
            </a:r>
          </a:p>
          <a:p>
            <a:r>
              <a:rPr lang="ru-RU" dirty="0" smtClean="0">
                <a:latin typeface="Times New Roman" pitchFamily="18" charset="0"/>
                <a:cs typeface="Times New Roman" pitchFamily="18" charset="0"/>
              </a:rPr>
              <a:t>Однако, с момента своего появления в школе информационные  технологии не</a:t>
            </a:r>
          </a:p>
          <a:p>
            <a:r>
              <a:rPr lang="ru-RU" dirty="0" smtClean="0">
                <a:latin typeface="Times New Roman" pitchFamily="18" charset="0"/>
                <a:cs typeface="Times New Roman" pitchFamily="18" charset="0"/>
              </a:rPr>
              <a:t> прекращают развиваться.</a:t>
            </a:r>
          </a:p>
          <a:p>
            <a:r>
              <a:rPr lang="ru-RU" dirty="0" smtClean="0">
                <a:latin typeface="Times New Roman" pitchFamily="18" charset="0"/>
                <a:cs typeface="Times New Roman" pitchFamily="18" charset="0"/>
              </a:rPr>
              <a:t>	Сначала это был </a:t>
            </a:r>
            <a:r>
              <a:rPr lang="ru-RU" dirty="0" err="1" smtClean="0">
                <a:latin typeface="Times New Roman" pitchFamily="18" charset="0"/>
                <a:cs typeface="Times New Roman" pitchFamily="18" charset="0"/>
              </a:rPr>
              <a:t>мультимедийный</a:t>
            </a:r>
            <a:r>
              <a:rPr lang="ru-RU" dirty="0" smtClean="0">
                <a:latin typeface="Times New Roman" pitchFamily="18" charset="0"/>
                <a:cs typeface="Times New Roman" pitchFamily="18" charset="0"/>
              </a:rPr>
              <a:t> проектор, и мы восторженно демонстрировали ученикам созданные в </a:t>
            </a:r>
            <a:r>
              <a:rPr lang="ru-RU" dirty="0" err="1" smtClean="0">
                <a:latin typeface="Times New Roman" pitchFamily="18" charset="0"/>
                <a:cs typeface="Times New Roman" pitchFamily="18" charset="0"/>
              </a:rPr>
              <a:t>PowerPoint</a:t>
            </a:r>
            <a:r>
              <a:rPr lang="ru-RU" dirty="0" smtClean="0">
                <a:latin typeface="Times New Roman" pitchFamily="18" charset="0"/>
                <a:cs typeface="Times New Roman" pitchFamily="18" charset="0"/>
              </a:rPr>
              <a:t> свои иногда нелепые слайды.</a:t>
            </a:r>
          </a:p>
          <a:p>
            <a:r>
              <a:rPr lang="ru-RU" dirty="0" smtClean="0">
                <a:latin typeface="Times New Roman" pitchFamily="18" charset="0"/>
                <a:cs typeface="Times New Roman" pitchFamily="18" charset="0"/>
              </a:rPr>
              <a:t>Затем появились интерактивные доски, и мы вдруг увидели новые возможности</a:t>
            </a:r>
          </a:p>
          <a:p>
            <a:r>
              <a:rPr lang="ru-RU" dirty="0" smtClean="0">
                <a:latin typeface="Times New Roman" pitchFamily="18" charset="0"/>
                <a:cs typeface="Times New Roman" pitchFamily="18" charset="0"/>
              </a:rPr>
              <a:t> организации учебных занятий.</a:t>
            </a:r>
          </a:p>
          <a:p>
            <a:r>
              <a:rPr lang="ru-RU" dirty="0" smtClean="0">
                <a:latin typeface="Times New Roman" pitchFamily="18" charset="0"/>
                <a:cs typeface="Times New Roman" pitchFamily="18" charset="0"/>
              </a:rPr>
              <a:t>	Второе десятилетие 21-го века стало периодом внедрения </a:t>
            </a:r>
            <a:r>
              <a:rPr lang="ru-RU" dirty="0" err="1" smtClean="0">
                <a:latin typeface="Times New Roman" pitchFamily="18" charset="0"/>
                <a:cs typeface="Times New Roman" pitchFamily="18" charset="0"/>
              </a:rPr>
              <a:t>интернет-технологий</a:t>
            </a:r>
            <a:r>
              <a:rPr lang="ru-RU" dirty="0" smtClean="0">
                <a:latin typeface="Times New Roman" pitchFamily="18" charset="0"/>
                <a:cs typeface="Times New Roman" pitchFamily="18" charset="0"/>
              </a:rPr>
              <a:t>,  использования мобильных устройств, электронных журналов и дневников,  цифровых дидактических игр и технологий виртуальной реальности.</a:t>
            </a:r>
          </a:p>
          <a:p>
            <a:r>
              <a:rPr lang="ru-RU" dirty="0" smtClean="0">
                <a:latin typeface="Times New Roman" pitchFamily="18" charset="0"/>
                <a:cs typeface="Times New Roman" pitchFamily="18" charset="0"/>
              </a:rPr>
              <a:t>Внедрение новых информационно-образовательных технологий может </a:t>
            </a:r>
          </a:p>
          <a:p>
            <a:r>
              <a:rPr lang="ru-RU" dirty="0" smtClean="0">
                <a:latin typeface="Times New Roman" pitchFamily="18" charset="0"/>
                <a:cs typeface="Times New Roman" pitchFamily="18" charset="0"/>
              </a:rPr>
              <a:t>быть сложной задачей, особенно для тех учителей, кто предпочитает традиционные </a:t>
            </a:r>
          </a:p>
          <a:p>
            <a:r>
              <a:rPr lang="ru-RU" dirty="0" smtClean="0">
                <a:latin typeface="Times New Roman" pitchFamily="18" charset="0"/>
                <a:cs typeface="Times New Roman" pitchFamily="18" charset="0"/>
              </a:rPr>
              <a:t>Инструменты и отдают им предпочтение.</a:t>
            </a:r>
          </a:p>
          <a:p>
            <a:r>
              <a:rPr lang="ru-RU" dirty="0" smtClean="0">
                <a:latin typeface="Times New Roman" pitchFamily="18" charset="0"/>
                <a:cs typeface="Times New Roman" pitchFamily="18" charset="0"/>
              </a:rPr>
              <a:t>	Профессия преподавателя постоянно развивается, особенно с появлением </a:t>
            </a:r>
          </a:p>
          <a:p>
            <a:r>
              <a:rPr lang="ru-RU" dirty="0" smtClean="0">
                <a:latin typeface="Times New Roman" pitchFamily="18" charset="0"/>
                <a:cs typeface="Times New Roman" pitchFamily="18" charset="0"/>
              </a:rPr>
              <a:t>информационных технологий. Учителя видят эти изменения в течение всей </a:t>
            </a:r>
          </a:p>
          <a:p>
            <a:r>
              <a:rPr lang="ru-RU" dirty="0" smtClean="0">
                <a:latin typeface="Times New Roman" pitchFamily="18" charset="0"/>
                <a:cs typeface="Times New Roman" pitchFamily="18" charset="0"/>
              </a:rPr>
              <a:t>своей профессиональной деятельности. Педагоги понимают необходимость </a:t>
            </a:r>
          </a:p>
          <a:p>
            <a:r>
              <a:rPr lang="ru-RU" dirty="0" smtClean="0">
                <a:latin typeface="Times New Roman" pitchFamily="18" charset="0"/>
                <a:cs typeface="Times New Roman" pitchFamily="18" charset="0"/>
              </a:rPr>
              <a:t>овладения этими компетенциями и активно включаются в обучение и </a:t>
            </a:r>
          </a:p>
          <a:p>
            <a:r>
              <a:rPr lang="ru-RU" dirty="0" smtClean="0">
                <a:latin typeface="Times New Roman" pitchFamily="18" charset="0"/>
                <a:cs typeface="Times New Roman" pitchFamily="18" charset="0"/>
              </a:rPr>
              <a:t>самообразование в этом направлении.</a:t>
            </a:r>
          </a:p>
          <a:p>
            <a:r>
              <a:rPr lang="ru-RU" dirty="0" smtClean="0">
                <a:latin typeface="Times New Roman" pitchFamily="18" charset="0"/>
                <a:cs typeface="Times New Roman" pitchFamily="18" charset="0"/>
              </a:rPr>
              <a:t> 	ЦОС является инструментом  профессионального становления педагога. </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142844" y="428604"/>
            <a:ext cx="9001156" cy="6001643"/>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«Современная ЦОС как фактор профессионального развития педагога».</a:t>
            </a:r>
            <a:r>
              <a:rPr lang="ru-RU" sz="1600" dirty="0" smtClean="0">
                <a:latin typeface="Times New Roman" pitchFamily="18" charset="0"/>
                <a:cs typeface="Times New Roman" pitchFamily="18" charset="0"/>
              </a:rPr>
              <a:t> </a:t>
            </a:r>
          </a:p>
          <a:p>
            <a:r>
              <a:rPr lang="ru-RU" sz="1600" dirty="0" smtClean="0">
                <a:latin typeface="Times New Roman" pitchFamily="18" charset="0"/>
                <a:cs typeface="Times New Roman" pitchFamily="18" charset="0"/>
              </a:rPr>
              <a:t>	Таким образом, возникновение необходимости создания цифровой образовательной среды, выступает с одной стороны результатом информатизации, с другой, – представляет собой сложный процесс информатизации.</a:t>
            </a:r>
          </a:p>
          <a:p>
            <a:r>
              <a:rPr lang="ru-RU" sz="1600" dirty="0" smtClean="0">
                <a:latin typeface="Times New Roman" pitchFamily="18" charset="0"/>
                <a:cs typeface="Times New Roman" pitchFamily="18" charset="0"/>
              </a:rPr>
              <a:t>	Информационно-коммуникативные технологии в условиях современной  информационно-образовательной среды являются очень важными технологиями  в перспективе XXI века.  Но все понимаем, что Информационно-образовательные  технологии не заменят учителей. Цифровые инструменты лишь помогают  педагогам в достижении их образовательных целей. Они призваны способствовать  повышению эффективности труда педагогов и достижению нового качества образования. При этом мы помним, что ЦОС является только средством, помощником </a:t>
            </a:r>
          </a:p>
          <a:p>
            <a:r>
              <a:rPr lang="ru-RU" sz="1600" dirty="0" smtClean="0">
                <a:latin typeface="Times New Roman" pitchFamily="18" charset="0"/>
                <a:cs typeface="Times New Roman" pitchFamily="18" charset="0"/>
              </a:rPr>
              <a:t>педагога в развитии ребенка и она не сможет полностью заменить  живого человеческого общения.</a:t>
            </a:r>
          </a:p>
          <a:p>
            <a:r>
              <a:rPr lang="ru-RU" sz="1600" dirty="0" smtClean="0">
                <a:latin typeface="Times New Roman" pitchFamily="18" charset="0"/>
                <a:cs typeface="Times New Roman" pitchFamily="18" charset="0"/>
              </a:rPr>
              <a:t>	Сегодня представление о том, что школа должна давать прежде всего знания,</a:t>
            </a:r>
          </a:p>
          <a:p>
            <a:r>
              <a:rPr lang="ru-RU" sz="1600" dirty="0" smtClean="0">
                <a:latin typeface="Times New Roman" pitchFamily="18" charset="0"/>
                <a:cs typeface="Times New Roman" pitchFamily="18" charset="0"/>
              </a:rPr>
              <a:t> умения и навыки, т.е. служить своего рода «раздаточным пунктом»  готовых знаний, уже неактуально. Двадцать первый век требует от образованных  людей таких способностей, как способность самостоятельно ориентироваться  во всех видах обширной информации, способность решать многочисленные  задачи, требующие умения разбираться в любой ситуации и находить </a:t>
            </a:r>
          </a:p>
          <a:p>
            <a:r>
              <a:rPr lang="ru-RU" sz="1600" dirty="0" smtClean="0">
                <a:latin typeface="Times New Roman" pitchFamily="18" charset="0"/>
                <a:cs typeface="Times New Roman" pitchFamily="18" charset="0"/>
              </a:rPr>
              <a:t>рациональные решения. Перед учителями стоит задача использования в своей работе </a:t>
            </a:r>
          </a:p>
          <a:p>
            <a:r>
              <a:rPr lang="ru-RU" sz="1600" dirty="0" smtClean="0">
                <a:latin typeface="Times New Roman" pitchFamily="18" charset="0"/>
                <a:cs typeface="Times New Roman" pitchFamily="18" charset="0"/>
              </a:rPr>
              <a:t>инновационных технологий, ИКТ.</a:t>
            </a:r>
          </a:p>
          <a:p>
            <a:r>
              <a:rPr lang="ru-RU" sz="1600" dirty="0" smtClean="0">
                <a:latin typeface="Times New Roman" pitchFamily="18" charset="0"/>
                <a:cs typeface="Times New Roman" pitchFamily="18" charset="0"/>
              </a:rPr>
              <a:t>	Становится очевидным, что традиционное образовательное пространство школы </a:t>
            </a:r>
          </a:p>
          <a:p>
            <a:r>
              <a:rPr lang="ru-RU" sz="1600" dirty="0" smtClean="0">
                <a:latin typeface="Times New Roman" pitchFamily="18" charset="0"/>
                <a:cs typeface="Times New Roman" pitchFamily="18" charset="0"/>
              </a:rPr>
              <a:t>определенно должно быть расширено! Для того, чтобы это произошло традиционная </a:t>
            </a:r>
          </a:p>
          <a:p>
            <a:r>
              <a:rPr lang="ru-RU" sz="1600" dirty="0" smtClean="0">
                <a:latin typeface="Times New Roman" pitchFamily="18" charset="0"/>
                <a:cs typeface="Times New Roman" pitchFamily="18" charset="0"/>
              </a:rPr>
              <a:t>школа должна открыть свои двери всем современным образовательным ресурсам</a:t>
            </a:r>
          </a:p>
          <a:p>
            <a:r>
              <a:rPr lang="ru-RU" sz="1600" dirty="0" smtClean="0">
                <a:latin typeface="Times New Roman" pitchFamily="18" charset="0"/>
                <a:cs typeface="Times New Roman" pitchFamily="18" charset="0"/>
              </a:rPr>
              <a:t> и педагогическим технологиям, и чем их станет больше, тем больше возможностей </a:t>
            </a:r>
          </a:p>
          <a:p>
            <a:r>
              <a:rPr lang="ru-RU" sz="1600" dirty="0" smtClean="0">
                <a:latin typeface="Times New Roman" pitchFamily="18" charset="0"/>
                <a:cs typeface="Times New Roman" pitchFamily="18" charset="0"/>
              </a:rPr>
              <a:t>будет у наших учеников получить то образование которое они сами для себя  выбрали.</a:t>
            </a:r>
          </a:p>
          <a:p>
            <a:endParaRPr lang="ru-RU"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214282" y="571480"/>
            <a:ext cx="8715404" cy="2215991"/>
          </a:xfrm>
          <a:prstGeom prst="rect">
            <a:avLst/>
          </a:prstGeom>
          <a:noFill/>
        </p:spPr>
        <p:txBody>
          <a:bodyPr wrap="square" rtlCol="0">
            <a:spAutoFit/>
          </a:bodyPr>
          <a:lstStyle/>
          <a:p>
            <a:r>
              <a:rPr lang="ru-RU" sz="2000" dirty="0" smtClean="0">
                <a:latin typeface="Times New Roman" pitchFamily="18" charset="0"/>
                <a:cs typeface="Times New Roman" pitchFamily="18" charset="0"/>
              </a:rPr>
              <a:t>	Нас, учителей, можно сравнить с муравьями. Мы так же трудолюбивы, мы сильные, способные вынести любые нагрузки. </a:t>
            </a:r>
          </a:p>
          <a:p>
            <a:r>
              <a:rPr lang="ru-RU" sz="2000" dirty="0" smtClean="0">
                <a:latin typeface="Times New Roman" pitchFamily="18" charset="0"/>
                <a:cs typeface="Times New Roman" pitchFamily="18" charset="0"/>
              </a:rPr>
              <a:t>	Но мы еще творцы. Мы творим души детей. Мы так похожи, но в тоже время, мы  такие разные, словно краски на мольберте художника.  И когда краски объединяются,  получаются прекраснейшие картины,  если же хотя бы одной  из них не будет хватать, картина не будет так прекрасна.</a:t>
            </a:r>
          </a:p>
          <a:p>
            <a:r>
              <a:rPr lang="ru-RU" dirty="0" smtClean="0"/>
              <a:t> </a:t>
            </a:r>
            <a:endParaRPr lang="ru-RU" dirty="0"/>
          </a:p>
        </p:txBody>
      </p:sp>
      <p:pic>
        <p:nvPicPr>
          <p:cNvPr id="8194" name="Picture 2" descr="D:\РАБОТА с 2015\2021-2022\ЦОС\o1AJ9qDyyJNSpZWhUgGYc3MngFqoAMfuiU3Ut78HkTV5eQ9yp.jpg"/>
          <p:cNvPicPr>
            <a:picLocks noChangeAspect="1" noChangeArrowheads="1"/>
          </p:cNvPicPr>
          <p:nvPr/>
        </p:nvPicPr>
        <p:blipFill>
          <a:blip r:embed="rId3"/>
          <a:srcRect/>
          <a:stretch>
            <a:fillRect/>
          </a:stretch>
        </p:blipFill>
        <p:spPr bwMode="auto">
          <a:xfrm>
            <a:off x="2071670" y="3000372"/>
            <a:ext cx="4651375" cy="318274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500034" y="357166"/>
            <a:ext cx="8643966" cy="4385816"/>
          </a:xfrm>
          <a:prstGeom prst="rect">
            <a:avLst/>
          </a:prstGeom>
          <a:noFill/>
        </p:spPr>
        <p:txBody>
          <a:bodyPr wrap="square" rtlCol="0">
            <a:spAutoFit/>
          </a:bodyPr>
          <a:lstStyle/>
          <a:p>
            <a:r>
              <a:rPr lang="ru-RU" b="1" i="1" dirty="0" smtClean="0">
                <a:latin typeface="Times New Roman" pitchFamily="18" charset="0"/>
                <a:cs typeface="Times New Roman" pitchFamily="18" charset="0"/>
              </a:rPr>
              <a:t>Притча:</a:t>
            </a:r>
          </a:p>
          <a:p>
            <a:pPr>
              <a:lnSpc>
                <a:spcPct val="150000"/>
              </a:lnSpc>
            </a:pPr>
            <a:r>
              <a:rPr lang="ru-RU" i="1" dirty="0" smtClean="0">
                <a:latin typeface="Times New Roman" pitchFamily="18" charset="0"/>
                <a:cs typeface="Times New Roman" pitchFamily="18" charset="0"/>
              </a:rPr>
              <a:t> 	Стояли рядом два плуга. Один был ржавый и некрасивый, а второй весь  блестящий, начищенный. Ржавый плуг с завистью смотрел на то, </a:t>
            </a:r>
          </a:p>
          <a:p>
            <a:pPr>
              <a:lnSpc>
                <a:spcPct val="150000"/>
              </a:lnSpc>
            </a:pPr>
            <a:r>
              <a:rPr lang="ru-RU" i="1" dirty="0" smtClean="0">
                <a:latin typeface="Times New Roman" pitchFamily="18" charset="0"/>
                <a:cs typeface="Times New Roman" pitchFamily="18" charset="0"/>
              </a:rPr>
              <a:t>как солнце отражается на блестящих боках соседа. Однажды он не выдержал и сказал:</a:t>
            </a:r>
          </a:p>
          <a:p>
            <a:pPr>
              <a:lnSpc>
                <a:spcPct val="150000"/>
              </a:lnSpc>
              <a:buFontTx/>
              <a:buChar char="-"/>
            </a:pPr>
            <a:r>
              <a:rPr lang="ru-RU" i="1" dirty="0" smtClean="0">
                <a:latin typeface="Times New Roman" pitchFamily="18" charset="0"/>
                <a:cs typeface="Times New Roman" pitchFamily="18" charset="0"/>
              </a:rPr>
              <a:t>Это несправедливо! Мы с тобой одинаковые. Но ты такой красивый, </a:t>
            </a:r>
          </a:p>
          <a:p>
            <a:pPr>
              <a:lnSpc>
                <a:spcPct val="150000"/>
              </a:lnSpc>
            </a:pPr>
            <a:r>
              <a:rPr lang="ru-RU" i="1" dirty="0" smtClean="0">
                <a:latin typeface="Times New Roman" pitchFamily="18" charset="0"/>
                <a:cs typeface="Times New Roman" pitchFamily="18" charset="0"/>
              </a:rPr>
              <a:t>весь блестишь, а я нет. Должно быть равноправие!</a:t>
            </a:r>
          </a:p>
          <a:p>
            <a:pPr>
              <a:lnSpc>
                <a:spcPct val="150000"/>
              </a:lnSpc>
            </a:pPr>
            <a:r>
              <a:rPr lang="ru-RU" i="1" dirty="0" smtClean="0">
                <a:latin typeface="Times New Roman" pitchFamily="18" charset="0"/>
                <a:cs typeface="Times New Roman" pitchFamily="18" charset="0"/>
              </a:rPr>
              <a:t>Второй плуг усмехнулся и сказал:</a:t>
            </a:r>
          </a:p>
          <a:p>
            <a:pPr>
              <a:lnSpc>
                <a:spcPct val="150000"/>
              </a:lnSpc>
              <a:buFontTx/>
              <a:buChar char="-"/>
            </a:pPr>
            <a:r>
              <a:rPr lang="ru-RU" i="1" dirty="0" smtClean="0">
                <a:latin typeface="Times New Roman" pitchFamily="18" charset="0"/>
                <a:cs typeface="Times New Roman" pitchFamily="18" charset="0"/>
              </a:rPr>
              <a:t>Должна быть справедливость! Я с раннего утра и до позднего вечера работаю, поэтому и блещу. Мне просто некогда ржаветь!</a:t>
            </a:r>
          </a:p>
          <a:p>
            <a:r>
              <a:rPr lang="ru-RU" dirty="0" smtClean="0"/>
              <a:t> </a:t>
            </a:r>
            <a:endParaRPr lang="ru-RU" dirty="0"/>
          </a:p>
        </p:txBody>
      </p:sp>
      <p:pic>
        <p:nvPicPr>
          <p:cNvPr id="9218" name="Picture 2" descr="D:\РАБОТА с 2015\2021-2022\ЦОС\ржавый-старый-п-ужок-с-бо-ьшим-ножом-88064622.jpg"/>
          <p:cNvPicPr>
            <a:picLocks noChangeAspect="1" noChangeArrowheads="1"/>
          </p:cNvPicPr>
          <p:nvPr/>
        </p:nvPicPr>
        <p:blipFill>
          <a:blip r:embed="rId3"/>
          <a:srcRect/>
          <a:stretch>
            <a:fillRect/>
          </a:stretch>
        </p:blipFill>
        <p:spPr bwMode="auto">
          <a:xfrm>
            <a:off x="1357290" y="4572008"/>
            <a:ext cx="2928958" cy="1950731"/>
          </a:xfrm>
          <a:prstGeom prst="rect">
            <a:avLst/>
          </a:prstGeom>
          <a:noFill/>
        </p:spPr>
      </p:pic>
      <p:pic>
        <p:nvPicPr>
          <p:cNvPr id="9219" name="Picture 3" descr="D:\РАБОТА с 2015\2021-2022\ЦОС\sdc13665.jpg"/>
          <p:cNvPicPr>
            <a:picLocks noChangeAspect="1" noChangeArrowheads="1"/>
          </p:cNvPicPr>
          <p:nvPr/>
        </p:nvPicPr>
        <p:blipFill>
          <a:blip r:embed="rId4" cstate="print"/>
          <a:srcRect/>
          <a:stretch>
            <a:fillRect/>
          </a:stretch>
        </p:blipFill>
        <p:spPr bwMode="auto">
          <a:xfrm>
            <a:off x="5429256" y="4572008"/>
            <a:ext cx="2961822" cy="203260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Прямоугольник 4"/>
          <p:cNvSpPr/>
          <p:nvPr/>
        </p:nvSpPr>
        <p:spPr>
          <a:xfrm>
            <a:off x="1785918" y="1643050"/>
            <a:ext cx="5985934" cy="3139321"/>
          </a:xfrm>
          <a:prstGeom prst="rect">
            <a:avLst/>
          </a:prstGeom>
          <a:noFill/>
        </p:spPr>
        <p:txBody>
          <a:bodyPr wrap="none" lIns="91440" tIns="45720" rIns="91440" bIns="45720">
            <a:spAutoFit/>
          </a:bodyPr>
          <a:lstStyle/>
          <a:p>
            <a:pPr algn="ctr"/>
            <a:r>
              <a:rPr lang="ru-RU"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СПАСИБО</a:t>
            </a:r>
          </a:p>
          <a:p>
            <a:pPr algn="ctr"/>
            <a:r>
              <a:rPr lang="ru-RU"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ЗА</a:t>
            </a:r>
          </a:p>
          <a:p>
            <a:pPr algn="ctr"/>
            <a:r>
              <a:rPr lang="ru-RU" sz="6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ВНИМАНИЕ!</a:t>
            </a:r>
            <a:endParaRPr lang="ru-RU" sz="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571472" y="142852"/>
            <a:ext cx="8397299" cy="369332"/>
          </a:xfrm>
          <a:prstGeom prst="rect">
            <a:avLst/>
          </a:prstGeom>
          <a:noFill/>
        </p:spPr>
        <p:txBody>
          <a:bodyPr wrap="none" rtlCol="0">
            <a:spAutoFit/>
          </a:bodyPr>
          <a:lstStyle/>
          <a:p>
            <a:r>
              <a:rPr lang="ru-RU" b="1" dirty="0" smtClean="0">
                <a:solidFill>
                  <a:srgbClr val="0070C0"/>
                </a:solidFill>
                <a:latin typeface="Times New Roman" pitchFamily="18" charset="0"/>
                <a:cs typeface="Times New Roman" pitchFamily="18" charset="0"/>
              </a:rPr>
              <a:t>В национальный проект «Образование» включены 10 федеральных проектов:</a:t>
            </a:r>
            <a:endParaRPr lang="ru-RU" b="1" dirty="0">
              <a:solidFill>
                <a:srgbClr val="0070C0"/>
              </a:solidFill>
              <a:latin typeface="Times New Roman" pitchFamily="18" charset="0"/>
              <a:cs typeface="Times New Roman" pitchFamily="18" charset="0"/>
            </a:endParaRPr>
          </a:p>
        </p:txBody>
      </p:sp>
      <p:pic>
        <p:nvPicPr>
          <p:cNvPr id="7170" name="Picture 2" descr="D:\РАБОТА с 2015\2021-2022\ЦОС\sl1.jpg"/>
          <p:cNvPicPr>
            <a:picLocks noChangeAspect="1" noChangeArrowheads="1"/>
          </p:cNvPicPr>
          <p:nvPr/>
        </p:nvPicPr>
        <p:blipFill>
          <a:blip r:embed="rId3"/>
          <a:srcRect/>
          <a:stretch>
            <a:fillRect/>
          </a:stretch>
        </p:blipFill>
        <p:spPr bwMode="auto">
          <a:xfrm>
            <a:off x="214282" y="1071546"/>
            <a:ext cx="8763062" cy="492922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14282" y="285728"/>
            <a:ext cx="8929718" cy="5909310"/>
          </a:xfrm>
          <a:prstGeom prst="rect">
            <a:avLst/>
          </a:prstGeom>
          <a:noFill/>
        </p:spPr>
        <p:txBody>
          <a:bodyPr wrap="square" rtlCol="0">
            <a:spAutoFit/>
          </a:bodyPr>
          <a:lstStyle/>
          <a:p>
            <a:r>
              <a:rPr lang="ru-RU" sz="2400" dirty="0" smtClean="0">
                <a:latin typeface="Times New Roman" pitchFamily="18" charset="0"/>
                <a:cs typeface="Times New Roman" pitchFamily="18" charset="0"/>
              </a:rPr>
              <a:t>	Сегодня мир с большой скоростью идет по пути научно-технического прогресса,  и уже никого не удивишь наличием компьютера – самого мощного и эффективного </a:t>
            </a:r>
          </a:p>
          <a:p>
            <a:r>
              <a:rPr lang="ru-RU" sz="2400" dirty="0" smtClean="0">
                <a:latin typeface="Times New Roman" pitchFamily="18" charset="0"/>
                <a:cs typeface="Times New Roman" pitchFamily="18" charset="0"/>
              </a:rPr>
              <a:t>из всех существовавших до сих пор технических средств, которыми располагает педагог.  Современный учебный процесс немыслим без применения информационных  и коммуникационных технологий, без сочетания традиционных  средств и методов обучения со средствами ИКТ.</a:t>
            </a:r>
          </a:p>
          <a:p>
            <a:r>
              <a:rPr lang="ru-RU" sz="2400" dirty="0" smtClean="0">
                <a:latin typeface="Times New Roman" pitchFamily="18" charset="0"/>
                <a:cs typeface="Times New Roman" pitchFamily="18" charset="0"/>
              </a:rPr>
              <a:t>	Жизнь не стоит на месте. Цифровое пространство стало неотъемлемой  составляющей жизни ребенка, начиная с раннего возраста. Таким образом,  источником формирования его представлений об окружающем мире, </a:t>
            </a:r>
          </a:p>
          <a:p>
            <a:r>
              <a:rPr lang="ru-RU" sz="2400" dirty="0" smtClean="0">
                <a:latin typeface="Times New Roman" pitchFamily="18" charset="0"/>
                <a:cs typeface="Times New Roman" pitchFamily="18" charset="0"/>
              </a:rPr>
              <a:t>общечеловеческих ценностях становятся не только родители, </a:t>
            </a:r>
          </a:p>
          <a:p>
            <a:r>
              <a:rPr lang="ru-RU" sz="2400" dirty="0" smtClean="0">
                <a:latin typeface="Times New Roman" pitchFamily="18" charset="0"/>
                <a:cs typeface="Times New Roman" pitchFamily="18" charset="0"/>
              </a:rPr>
              <a:t>социальное окружение и образовательные организации, но и </a:t>
            </a:r>
            <a:r>
              <a:rPr lang="ru-RU" sz="2400" dirty="0" err="1" smtClean="0">
                <a:latin typeface="Times New Roman" pitchFamily="18" charset="0"/>
                <a:cs typeface="Times New Roman" pitchFamily="18" charset="0"/>
              </a:rPr>
              <a:t>медиаресурсы</a:t>
            </a:r>
            <a:r>
              <a:rPr lang="ru-RU" sz="2400" dirty="0" smtClean="0">
                <a:latin typeface="Times New Roman" pitchFamily="18" charset="0"/>
                <a:cs typeface="Times New Roman" pitchFamily="18" charset="0"/>
              </a:rPr>
              <a:t>.</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2051" name="Picture 3" descr="D:\РАБОТА с 2015\2021-2022\ЦОС\Минпросвещения России - Opera1.jpg"/>
          <p:cNvPicPr>
            <a:picLocks noChangeAspect="1" noChangeArrowheads="1"/>
          </p:cNvPicPr>
          <p:nvPr/>
        </p:nvPicPr>
        <p:blipFill>
          <a:blip r:embed="rId3"/>
          <a:srcRect/>
          <a:stretch>
            <a:fillRect/>
          </a:stretch>
        </p:blipFill>
        <p:spPr bwMode="auto">
          <a:xfrm>
            <a:off x="571472" y="1285860"/>
            <a:ext cx="8143932" cy="421484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285720" y="1071546"/>
            <a:ext cx="8643998" cy="5170646"/>
          </a:xfrm>
          <a:prstGeom prst="rect">
            <a:avLst/>
          </a:prstGeom>
          <a:noFill/>
        </p:spPr>
        <p:txBody>
          <a:bodyPr wrap="square" rtlCol="0">
            <a:spAutoFit/>
          </a:bodyPr>
          <a:lstStyle/>
          <a:p>
            <a:r>
              <a:rPr lang="ru-RU" sz="2400" dirty="0" smtClean="0"/>
              <a:t>	</a:t>
            </a:r>
            <a:r>
              <a:rPr lang="ru-RU" sz="2400" dirty="0" err="1" smtClean="0">
                <a:latin typeface="Times New Roman" pitchFamily="18" charset="0"/>
                <a:cs typeface="Times New Roman" pitchFamily="18" charset="0"/>
              </a:rPr>
              <a:t>Минпросвещения</a:t>
            </a:r>
            <a:r>
              <a:rPr lang="ru-RU" sz="2400" dirty="0" smtClean="0">
                <a:latin typeface="Times New Roman" pitchFamily="18" charset="0"/>
                <a:cs typeface="Times New Roman" pitchFamily="18" charset="0"/>
              </a:rPr>
              <a:t> России на федеральном портале проектов нормативных правовых актов опубликовало проект постановления правительства РФ о проведении эксперимента по внедрению целевой модели цифровой образовательной среды.  Также постановлением утверждается целевая модель цифровой образовательной среды.</a:t>
            </a:r>
          </a:p>
          <a:p>
            <a:r>
              <a:rPr lang="ru-RU" sz="2400" dirty="0" smtClean="0">
                <a:latin typeface="Times New Roman" pitchFamily="18" charset="0"/>
                <a:cs typeface="Times New Roman" pitchFamily="18" charset="0"/>
              </a:rPr>
              <a:t>	Как сказано в документе:</a:t>
            </a:r>
          </a:p>
          <a:p>
            <a:r>
              <a:rPr lang="ru-RU" sz="2400" dirty="0" smtClean="0">
                <a:latin typeface="Times New Roman" pitchFamily="18" charset="0"/>
                <a:cs typeface="Times New Roman" pitchFamily="18" charset="0"/>
              </a:rPr>
              <a:t>Провести с 1 сентября 2020 г. по 31 декабря 2022 г. эксперимент по внедрению целевой модели цифровой образовательной среды в сфере общего образования, среднего профессионального образования и соответствующего дополнительного профессионального образования, профессионального обучения, дополнительного образования детей и взрослых.</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285720" y="785794"/>
            <a:ext cx="8858280" cy="5016758"/>
          </a:xfrm>
          <a:prstGeom prst="rect">
            <a:avLst/>
          </a:prstGeom>
          <a:noFill/>
        </p:spPr>
        <p:txBody>
          <a:bodyPr wrap="square" rtlCol="0">
            <a:spAutoFit/>
          </a:bodyPr>
          <a:lstStyle/>
          <a:p>
            <a:r>
              <a:rPr lang="ru-RU" sz="2000" i="1" dirty="0" smtClean="0">
                <a:latin typeface="Times New Roman" pitchFamily="18" charset="0"/>
                <a:cs typeface="Times New Roman" pitchFamily="18" charset="0"/>
              </a:rPr>
              <a:t> </a:t>
            </a:r>
          </a:p>
          <a:p>
            <a:r>
              <a:rPr lang="ru-RU" sz="2000" i="1" dirty="0" smtClean="0">
                <a:latin typeface="Times New Roman" pitchFamily="18" charset="0"/>
                <a:cs typeface="Times New Roman" pitchFamily="18" charset="0"/>
              </a:rPr>
              <a:t>"Цифровая образовательная среда« включает три крупных блока. </a:t>
            </a:r>
          </a:p>
          <a:p>
            <a:r>
              <a:rPr lang="ru-RU" sz="2000"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Во-первых,</a:t>
            </a:r>
            <a:r>
              <a:rPr lang="ru-RU" sz="2000" i="1" dirty="0" smtClean="0">
                <a:latin typeface="Times New Roman" pitchFamily="18" charset="0"/>
                <a:cs typeface="Times New Roman" pitchFamily="18" charset="0"/>
              </a:rPr>
              <a:t> в электронный вид будет переведен весь документооборот: </a:t>
            </a:r>
          </a:p>
          <a:p>
            <a:r>
              <a:rPr lang="ru-RU" sz="2000" i="1" dirty="0" smtClean="0">
                <a:latin typeface="Times New Roman" pitchFamily="18" charset="0"/>
                <a:cs typeface="Times New Roman" pitchFamily="18" charset="0"/>
              </a:rPr>
              <a:t>расписания, журналы, дневники, отчеты, бухгалтерия будут доступны </a:t>
            </a:r>
          </a:p>
          <a:p>
            <a:r>
              <a:rPr lang="ru-RU" sz="2000" i="1" dirty="0" smtClean="0">
                <a:latin typeface="Times New Roman" pitchFamily="18" charset="0"/>
                <a:cs typeface="Times New Roman" pitchFamily="18" charset="0"/>
              </a:rPr>
              <a:t>в один клик. Это не только разгрузит учителей, но и позволит</a:t>
            </a:r>
          </a:p>
          <a:p>
            <a:r>
              <a:rPr lang="ru-RU" sz="2000" i="1" dirty="0" smtClean="0">
                <a:latin typeface="Times New Roman" pitchFamily="18" charset="0"/>
                <a:cs typeface="Times New Roman" pitchFamily="18" charset="0"/>
              </a:rPr>
              <a:t> нам накапливать большие данные, а в перспективе – принимать </a:t>
            </a:r>
          </a:p>
          <a:p>
            <a:r>
              <a:rPr lang="ru-RU" sz="2000" i="1" dirty="0" smtClean="0">
                <a:latin typeface="Times New Roman" pitchFamily="18" charset="0"/>
                <a:cs typeface="Times New Roman" pitchFamily="18" charset="0"/>
              </a:rPr>
              <a:t>на их основе управленческие решения в сфере образования.</a:t>
            </a:r>
            <a:endParaRPr lang="ru-RU" sz="2000"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Второй блок </a:t>
            </a:r>
            <a:r>
              <a:rPr lang="ru-RU" sz="2000" i="1" dirty="0" smtClean="0">
                <a:latin typeface="Times New Roman" pitchFamily="18" charset="0"/>
                <a:cs typeface="Times New Roman" pitchFamily="18" charset="0"/>
              </a:rPr>
              <a:t>- "Российская электронная школа", которая включает</a:t>
            </a:r>
          </a:p>
          <a:p>
            <a:r>
              <a:rPr lang="ru-RU" sz="2000" i="1" dirty="0" smtClean="0">
                <a:latin typeface="Times New Roman" pitchFamily="18" charset="0"/>
                <a:cs typeface="Times New Roman" pitchFamily="18" charset="0"/>
              </a:rPr>
              <a:t> сценарии уроков, виртуальные библиотеки и лаборатории. </a:t>
            </a:r>
          </a:p>
          <a:p>
            <a:r>
              <a:rPr lang="ru-RU" sz="2000" i="1" dirty="0" smtClean="0">
                <a:latin typeface="Times New Roman" pitchFamily="18" charset="0"/>
                <a:cs typeface="Times New Roman" pitchFamily="18" charset="0"/>
              </a:rPr>
              <a:t>Это набор лучших практик, качественного образовательного </a:t>
            </a:r>
          </a:p>
          <a:p>
            <a:r>
              <a:rPr lang="ru-RU" sz="2000" i="1" dirty="0" err="1" smtClean="0">
                <a:latin typeface="Times New Roman" pitchFamily="18" charset="0"/>
                <a:cs typeface="Times New Roman" pitchFamily="18" charset="0"/>
              </a:rPr>
              <a:t>контента</a:t>
            </a:r>
            <a:r>
              <a:rPr lang="ru-RU" sz="2000" i="1" dirty="0" smtClean="0">
                <a:latin typeface="Times New Roman" pitchFamily="18" charset="0"/>
                <a:cs typeface="Times New Roman" pitchFamily="18" charset="0"/>
              </a:rPr>
              <a:t> в помощь учителю.</a:t>
            </a:r>
            <a:endParaRPr lang="ru-RU" sz="2000" dirty="0" smtClean="0">
              <a:latin typeface="Times New Roman" pitchFamily="18" charset="0"/>
              <a:cs typeface="Times New Roman" pitchFamily="18" charset="0"/>
            </a:endParaRPr>
          </a:p>
          <a:p>
            <a:r>
              <a:rPr lang="ru-RU" sz="2000"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И третий блок </a:t>
            </a:r>
            <a:r>
              <a:rPr lang="ru-RU" sz="2000" i="1" dirty="0" smtClean="0">
                <a:latin typeface="Times New Roman" pitchFamily="18" charset="0"/>
                <a:cs typeface="Times New Roman" pitchFamily="18" charset="0"/>
              </a:rPr>
              <a:t>– самый "умный" – платформа для горизонтального </a:t>
            </a:r>
          </a:p>
          <a:p>
            <a:r>
              <a:rPr lang="ru-RU" sz="2000" i="1" dirty="0" smtClean="0">
                <a:latin typeface="Times New Roman" pitchFamily="18" charset="0"/>
                <a:cs typeface="Times New Roman" pitchFamily="18" charset="0"/>
              </a:rPr>
              <a:t>обучения и взаимодействия. Она позволит обмениваться опытом не </a:t>
            </a:r>
          </a:p>
          <a:p>
            <a:r>
              <a:rPr lang="ru-RU" sz="2000" i="1" dirty="0" smtClean="0">
                <a:latin typeface="Times New Roman" pitchFamily="18" charset="0"/>
                <a:cs typeface="Times New Roman" pitchFamily="18" charset="0"/>
              </a:rPr>
              <a:t>только ученикам, но и педагогам, директорам школ, родителям».</a:t>
            </a:r>
            <a:endParaRPr lang="ru-RU" sz="2000" dirty="0" smtClean="0">
              <a:latin typeface="Times New Roman" pitchFamily="18" charset="0"/>
              <a:cs typeface="Times New Roman" pitchFamily="18" charset="0"/>
            </a:endParaRPr>
          </a:p>
          <a:p>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357158" y="428604"/>
            <a:ext cx="8286808" cy="5539978"/>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Что такое цифровая образовательная среда?</a:t>
            </a:r>
          </a:p>
          <a:p>
            <a:r>
              <a:rPr lang="ru-RU" sz="2400" dirty="0" smtClean="0">
                <a:latin typeface="Times New Roman" pitchFamily="18" charset="0"/>
                <a:cs typeface="Times New Roman" pitchFamily="18" charset="0"/>
              </a:rPr>
              <a:t>	Из проекта следует, что цифровая образовательная среда (ЦОС) – это совокупность условий, созданных для реализации образовательных программ с применением электронного обучения, дистанционных образовательных технологий. Иными словами, это все те инструменты, которые уже есть у российских школ, и которых еще нет (их сильно не хватало при дистанционном обучении):</a:t>
            </a:r>
          </a:p>
          <a:p>
            <a:r>
              <a:rPr lang="ru-RU" sz="2400" dirty="0" smtClean="0">
                <a:latin typeface="Times New Roman" pitchFamily="18" charset="0"/>
                <a:cs typeface="Times New Roman" pitchFamily="18" charset="0"/>
              </a:rPr>
              <a:t>- электронные журналы и дневники;</a:t>
            </a:r>
          </a:p>
          <a:p>
            <a:r>
              <a:rPr lang="ru-RU" sz="2400" dirty="0" smtClean="0">
                <a:latin typeface="Times New Roman" pitchFamily="18" charset="0"/>
                <a:cs typeface="Times New Roman" pitchFamily="18" charset="0"/>
              </a:rPr>
              <a:t>- платформы для получения и обмена информацией;</a:t>
            </a:r>
          </a:p>
          <a:p>
            <a:r>
              <a:rPr lang="ru-RU" sz="2400" dirty="0" smtClean="0">
                <a:latin typeface="Times New Roman" pitchFamily="18" charset="0"/>
                <a:cs typeface="Times New Roman" pitchFamily="18" charset="0"/>
              </a:rPr>
              <a:t>- сервисы для связи с учителями и учениками в чатах и в режиме видеоконференций;</a:t>
            </a:r>
          </a:p>
          <a:p>
            <a:r>
              <a:rPr lang="ru-RU" sz="2400" dirty="0" smtClean="0">
                <a:latin typeface="Times New Roman" pitchFamily="18" charset="0"/>
                <a:cs typeface="Times New Roman" pitchFamily="18" charset="0"/>
              </a:rPr>
              <a:t>- инструменты для создания проектов и презентаций;</a:t>
            </a:r>
          </a:p>
          <a:p>
            <a:r>
              <a:rPr lang="ru-RU" sz="2400" dirty="0" smtClean="0">
                <a:latin typeface="Times New Roman" pitchFamily="18" charset="0"/>
                <a:cs typeface="Times New Roman" pitchFamily="18" charset="0"/>
              </a:rPr>
              <a:t>- платформы для выполнения заданий в режиме </a:t>
            </a:r>
            <a:r>
              <a:rPr lang="ru-RU" sz="2400" dirty="0" err="1" smtClean="0">
                <a:latin typeface="Times New Roman" pitchFamily="18" charset="0"/>
                <a:cs typeface="Times New Roman" pitchFamily="18" charset="0"/>
              </a:rPr>
              <a:t>онлайн</a:t>
            </a:r>
            <a:r>
              <a:rPr lang="ru-RU" sz="2400" dirty="0" smtClean="0">
                <a:latin typeface="Times New Roman" pitchFamily="18" charset="0"/>
                <a:cs typeface="Times New Roman" pitchFamily="18" charset="0"/>
              </a:rPr>
              <a:t>.</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3074" name="Picture 2" descr="D:\РАБОТА с 2015\2021-2022\ЦОС\Минпросвещения России - Opera.jpg"/>
          <p:cNvPicPr>
            <a:picLocks noChangeAspect="1" noChangeArrowheads="1"/>
          </p:cNvPicPr>
          <p:nvPr/>
        </p:nvPicPr>
        <p:blipFill>
          <a:blip r:embed="rId3"/>
          <a:srcRect/>
          <a:stretch>
            <a:fillRect/>
          </a:stretch>
        </p:blipFill>
        <p:spPr bwMode="auto">
          <a:xfrm>
            <a:off x="0" y="428604"/>
            <a:ext cx="9144000" cy="56864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D:\РАБОТА с 2015\2021-2022\ЦОС\1613539628_20-p-fon-dlya-delovoi-prezentatsii-powerpoint-2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5" name="TextBox 4"/>
          <p:cNvSpPr txBox="1"/>
          <p:nvPr/>
        </p:nvSpPr>
        <p:spPr>
          <a:xfrm>
            <a:off x="0" y="214290"/>
            <a:ext cx="8781186" cy="4062651"/>
          </a:xfrm>
          <a:prstGeom prst="rect">
            <a:avLst/>
          </a:prstGeom>
          <a:noFill/>
        </p:spPr>
        <p:txBody>
          <a:bodyPr wrap="none" rtlCol="0">
            <a:spAutoFit/>
          </a:bodyPr>
          <a:lstStyle/>
          <a:p>
            <a:pPr algn="ctr"/>
            <a:r>
              <a:rPr lang="ru-RU" sz="2000" b="1" dirty="0" smtClean="0">
                <a:latin typeface="Times New Roman" pitchFamily="18" charset="0"/>
                <a:cs typeface="Times New Roman" pitchFamily="18" charset="0"/>
              </a:rPr>
              <a:t>Цель цифровой образовательной среды</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Для ученика:</a:t>
            </a:r>
          </a:p>
          <a:p>
            <a:pPr>
              <a:buFont typeface="Arial" pitchFamily="34" charset="0"/>
              <a:buChar char="•"/>
            </a:pP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расширение возможностей построения образовательной траектории; </a:t>
            </a:r>
          </a:p>
          <a:p>
            <a:pPr>
              <a:buFont typeface="Arial" pitchFamily="34" charset="0"/>
              <a:buChar char="•"/>
            </a:pPr>
            <a:r>
              <a:rPr lang="ru-RU" sz="2000" dirty="0" smtClean="0">
                <a:latin typeface="Times New Roman" pitchFamily="18" charset="0"/>
                <a:cs typeface="Times New Roman" pitchFamily="18" charset="0"/>
              </a:rPr>
              <a:t>доступ к самым современным образовательным ресурсам; </a:t>
            </a:r>
          </a:p>
          <a:p>
            <a:pPr>
              <a:buFont typeface="Arial" pitchFamily="34" charset="0"/>
              <a:buChar char="•"/>
            </a:pPr>
            <a:r>
              <a:rPr lang="ru-RU" sz="2000" dirty="0" smtClean="0">
                <a:latin typeface="Times New Roman" pitchFamily="18" charset="0"/>
                <a:cs typeface="Times New Roman" pitchFamily="18" charset="0"/>
              </a:rPr>
              <a:t>растворение рамок образовательных организаций до масштабов всего мира.</a:t>
            </a:r>
          </a:p>
          <a:p>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Для родителя: </a:t>
            </a:r>
          </a:p>
          <a:p>
            <a:pPr>
              <a:buFont typeface="Arial" pitchFamily="34" charset="0"/>
              <a:buChar char="•"/>
            </a:pPr>
            <a:r>
              <a:rPr lang="ru-RU" sz="2000" dirty="0" smtClean="0">
                <a:latin typeface="Times New Roman" pitchFamily="18" charset="0"/>
                <a:cs typeface="Times New Roman" pitchFamily="18" charset="0"/>
              </a:rPr>
              <a:t>расширение образовательных возможностей для ребенка; </a:t>
            </a:r>
          </a:p>
          <a:p>
            <a:pPr>
              <a:buFont typeface="Arial" pitchFamily="34" charset="0"/>
              <a:buChar char="•"/>
            </a:pPr>
            <a:r>
              <a:rPr lang="ru-RU" sz="2000" dirty="0" smtClean="0">
                <a:latin typeface="Times New Roman" pitchFamily="18" charset="0"/>
                <a:cs typeface="Times New Roman" pitchFamily="18" charset="0"/>
              </a:rPr>
              <a:t>снижение издержек за счет повышения конкуренции на рынке образования; </a:t>
            </a:r>
          </a:p>
          <a:p>
            <a:pPr>
              <a:buFont typeface="Arial" pitchFamily="34" charset="0"/>
              <a:buChar char="•"/>
            </a:pPr>
            <a:r>
              <a:rPr lang="ru-RU" sz="2000" dirty="0" smtClean="0">
                <a:latin typeface="Times New Roman" pitchFamily="18" charset="0"/>
                <a:cs typeface="Times New Roman" pitchFamily="18" charset="0"/>
              </a:rPr>
              <a:t>повышение прозрачности образовательного процесса; </a:t>
            </a:r>
          </a:p>
          <a:p>
            <a:pPr>
              <a:buFont typeface="Arial" pitchFamily="34" charset="0"/>
              <a:buChar char="•"/>
            </a:pPr>
            <a:r>
              <a:rPr lang="ru-RU" sz="2000" dirty="0" smtClean="0">
                <a:latin typeface="Times New Roman" pitchFamily="18" charset="0"/>
                <a:cs typeface="Times New Roman" pitchFamily="18" charset="0"/>
              </a:rPr>
              <a:t>облегчение коммуникации со всеми участниками образовательного процесса.</a:t>
            </a:r>
          </a:p>
          <a:p>
            <a:endParaRPr lang="ru-RU" dirty="0"/>
          </a:p>
        </p:txBody>
      </p:sp>
      <p:pic>
        <p:nvPicPr>
          <p:cNvPr id="4100" name="Picture 4" descr="D:\РАБОТА с 2015\2021-2022\ЦОС\на-сайт.jpg"/>
          <p:cNvPicPr>
            <a:picLocks noChangeAspect="1" noChangeArrowheads="1"/>
          </p:cNvPicPr>
          <p:nvPr/>
        </p:nvPicPr>
        <p:blipFill>
          <a:blip r:embed="rId3" cstate="print"/>
          <a:srcRect/>
          <a:stretch>
            <a:fillRect/>
          </a:stretch>
        </p:blipFill>
        <p:spPr bwMode="auto">
          <a:xfrm>
            <a:off x="6786578" y="4466338"/>
            <a:ext cx="2027810" cy="196303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399</Words>
  <PresentationFormat>Экран (4:3)</PresentationFormat>
  <Paragraphs>129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ученик</cp:lastModifiedBy>
  <cp:revision>26</cp:revision>
  <dcterms:created xsi:type="dcterms:W3CDTF">2021-10-31T14:19:17Z</dcterms:created>
  <dcterms:modified xsi:type="dcterms:W3CDTF">2022-03-01T19:22:25Z</dcterms:modified>
</cp:coreProperties>
</file>