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лия Дубровина" initials="ЛД" lastIdx="1" clrIdx="0">
    <p:extLst>
      <p:ext uri="{19B8F6BF-5375-455C-9EA6-DF929625EA0E}">
        <p15:presenceInfo xmlns:p15="http://schemas.microsoft.com/office/powerpoint/2012/main" userId="1f9566185bbbe3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AWEI\Desktop\&#1044;&#1086;&#1082;&#1091;&#1084;&#1077;&#1085;&#1090;&#1099;%202021-2022\&#1084;&#1086;&#1090;&#1080;&#1074;&#1072;&#1094;&#1080;&#1103;%201-8%20&#1082;&#1083;&#1072;&#1089;&#1089;%202021-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AWEI\Desktop\&#1044;&#1086;&#1082;&#1091;&#1084;&#1077;&#1085;&#1090;&#1099;%202021-2022\&#1084;&#1086;&#1090;&#1080;&#1074;&#1072;&#1094;&#1080;&#1103;%201-8%20&#1082;&#1083;&#1072;&#1089;&#1089;%202021-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AWEI\Desktop\&#1044;&#1086;&#1082;&#1091;&#1084;&#1077;&#1085;&#1090;&#1099;%202021-2022\&#1084;&#1086;&#1090;&#1080;&#1074;&#1072;&#1094;&#1080;&#1103;%201-8%20&#1082;&#1083;&#1072;&#1089;&#1089;%202021-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AWEI\Desktop\&#1044;&#1086;&#1082;&#1091;&#1084;&#1077;&#1085;&#1090;&#1099;%202021-2022\&#1084;&#1086;&#1090;&#1080;&#1074;&#1072;&#1094;&#1080;&#1103;%201-8%20&#1082;&#1083;&#1072;&#1089;&#1089;%202021-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Начальная</a:t>
            </a:r>
            <a:r>
              <a:rPr lang="ru-RU" baseline="0"/>
              <a:t> школа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2020-2021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"А"'!$K$24:$O$24</c:f>
              <c:strCache>
                <c:ptCount val="5"/>
                <c:pt idx="0">
                  <c:v>Очень низкий уровень</c:v>
                </c:pt>
                <c:pt idx="1">
                  <c:v>Низкий уровень</c:v>
                </c:pt>
                <c:pt idx="2">
                  <c:v>Средний уровень</c:v>
                </c:pt>
                <c:pt idx="3">
                  <c:v>Высокий уровень</c:v>
                </c:pt>
                <c:pt idx="4">
                  <c:v>Очень высокий уровень</c:v>
                </c:pt>
              </c:strCache>
            </c:strRef>
          </c:cat>
          <c:val>
            <c:numRef>
              <c:f>'1 "А"'!$K$26:$O$26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35</c:v>
                </c:pt>
                <c:pt idx="3">
                  <c:v>26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8-40A5-8425-1E80620967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1325391"/>
        <c:axId val="1231325807"/>
      </c:barChart>
      <c:catAx>
        <c:axId val="12313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1325807"/>
        <c:crosses val="autoZero"/>
        <c:auto val="1"/>
        <c:lblAlgn val="ctr"/>
        <c:lblOffset val="100"/>
        <c:noMultiLvlLbl val="0"/>
      </c:catAx>
      <c:valAx>
        <c:axId val="123132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1325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Начальная</a:t>
            </a:r>
            <a:r>
              <a:rPr lang="ru-RU" baseline="0"/>
              <a:t> школа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2021-2022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"А"'!$K$2:$O$2</c:f>
              <c:strCache>
                <c:ptCount val="5"/>
                <c:pt idx="0">
                  <c:v>Очень низкий уровень </c:v>
                </c:pt>
                <c:pt idx="1">
                  <c:v>Низкий уровень</c:v>
                </c:pt>
                <c:pt idx="2">
                  <c:v>Средний уровень</c:v>
                </c:pt>
                <c:pt idx="3">
                  <c:v>Высокий уровень </c:v>
                </c:pt>
                <c:pt idx="4">
                  <c:v>Очень высокий уровень</c:v>
                </c:pt>
              </c:strCache>
            </c:strRef>
          </c:cat>
          <c:val>
            <c:numRef>
              <c:f>'1 "А"'!$K$4:$O$4</c:f>
              <c:numCache>
                <c:formatCode>0</c:formatCode>
                <c:ptCount val="5"/>
                <c:pt idx="0" formatCode="General">
                  <c:v>6</c:v>
                </c:pt>
                <c:pt idx="1">
                  <c:v>17</c:v>
                </c:pt>
                <c:pt idx="2">
                  <c:v>31</c:v>
                </c:pt>
                <c:pt idx="3">
                  <c:v>32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9-488F-B807-28F16DB9B7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6739488"/>
        <c:axId val="2062819024"/>
      </c:barChart>
      <c:catAx>
        <c:axId val="20667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2819024"/>
        <c:crosses val="autoZero"/>
        <c:auto val="1"/>
        <c:lblAlgn val="ctr"/>
        <c:lblOffset val="100"/>
        <c:noMultiLvlLbl val="0"/>
      </c:catAx>
      <c:valAx>
        <c:axId val="206281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7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Начальная</a:t>
            </a:r>
            <a:r>
              <a:rPr lang="ru-RU" sz="2000" baseline="0" dirty="0"/>
              <a:t> школа</a:t>
            </a:r>
            <a:endParaRPr lang="ru-RU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6739488"/>
        <c:axId val="2062819024"/>
      </c:barChart>
      <c:catAx>
        <c:axId val="20667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2819024"/>
        <c:crosses val="autoZero"/>
        <c:auto val="1"/>
        <c:lblAlgn val="ctr"/>
        <c:lblOffset val="100"/>
        <c:noMultiLvlLbl val="0"/>
      </c:catAx>
      <c:valAx>
        <c:axId val="206281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7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Основная</a:t>
            </a:r>
            <a:r>
              <a:rPr lang="ru-RU" baseline="0"/>
              <a:t> школа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2020-2021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"А"'!$K$30:$O$30</c:f>
              <c:strCache>
                <c:ptCount val="5"/>
                <c:pt idx="0">
                  <c:v>Низкий уровень</c:v>
                </c:pt>
                <c:pt idx="1">
                  <c:v>Сниженный уровень</c:v>
                </c:pt>
                <c:pt idx="2">
                  <c:v>Средний уровень</c:v>
                </c:pt>
                <c:pt idx="3">
                  <c:v>Высокий уровень</c:v>
                </c:pt>
                <c:pt idx="4">
                  <c:v>Очень высокий уровень</c:v>
                </c:pt>
              </c:strCache>
            </c:strRef>
          </c:cat>
          <c:val>
            <c:numRef>
              <c:f>'1 "А"'!$K$32:$O$32</c:f>
              <c:numCache>
                <c:formatCode>General</c:formatCode>
                <c:ptCount val="5"/>
                <c:pt idx="0">
                  <c:v>26</c:v>
                </c:pt>
                <c:pt idx="1">
                  <c:v>14</c:v>
                </c:pt>
                <c:pt idx="2">
                  <c:v>37</c:v>
                </c:pt>
                <c:pt idx="3">
                  <c:v>17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E-457B-A0B0-5CE8691B09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8455615"/>
        <c:axId val="1288454367"/>
      </c:barChart>
      <c:catAx>
        <c:axId val="128845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8454367"/>
        <c:crosses val="autoZero"/>
        <c:auto val="1"/>
        <c:lblAlgn val="ctr"/>
        <c:lblOffset val="100"/>
        <c:noMultiLvlLbl val="0"/>
      </c:catAx>
      <c:valAx>
        <c:axId val="128845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8455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Основная школа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307-47EC-8C70-9EFEFDD971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'8В'!$F$5:$J$5</c:f>
              <c:strCache>
                <c:ptCount val="5"/>
                <c:pt idx="0">
                  <c:v>Низкий уровень </c:v>
                </c:pt>
                <c:pt idx="1">
                  <c:v>Сниженный уровень</c:v>
                </c:pt>
                <c:pt idx="2">
                  <c:v>Средний уровень</c:v>
                </c:pt>
                <c:pt idx="3">
                  <c:v>Высокий уровень </c:v>
                </c:pt>
                <c:pt idx="4">
                  <c:v>Очень высокий уровень </c:v>
                </c:pt>
              </c:strCache>
            </c:strRef>
          </c:cat>
          <c:val>
            <c:numRef>
              <c:f>'8В'!$F$7:$J$7</c:f>
              <c:numCache>
                <c:formatCode>0</c:formatCode>
                <c:ptCount val="5"/>
                <c:pt idx="0">
                  <c:v>19</c:v>
                </c:pt>
                <c:pt idx="1">
                  <c:v>10</c:v>
                </c:pt>
                <c:pt idx="2">
                  <c:v>52</c:v>
                </c:pt>
                <c:pt idx="3">
                  <c:v>17</c:v>
                </c:pt>
                <c:pt idx="4" formatCode="0.0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07-47EC-8C70-9EFEFDD971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0028816"/>
        <c:axId val="2070031312"/>
      </c:barChart>
      <c:catAx>
        <c:axId val="207002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0031312"/>
        <c:crosses val="autoZero"/>
        <c:auto val="1"/>
        <c:lblAlgn val="ctr"/>
        <c:lblOffset val="100"/>
        <c:noMultiLvlLbl val="0"/>
      </c:catAx>
      <c:valAx>
        <c:axId val="207003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002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D1D7-34AD-4CEA-9BC2-B6C2FCC29D7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BB01-D04E-4F37-B4A7-C8A4A8C7E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8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A75EB-3E39-4923-9179-8EA2FF9D6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465ADE-32A4-41FB-8D42-56907811F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8236A-216F-455D-9757-2B5940A9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3E9BBB-B07E-4D09-B953-0BD31686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29DDFF-147A-4CD5-87C1-5299EB08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9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C018A-D986-4F5A-BDC0-15B1CE4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5E9255-89FD-460F-B87E-43BC40A6A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675A5-590E-4379-90E8-758DC411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8DDA9-35FE-4A24-A5B4-BDC37269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40AB4-02F1-4520-A313-9247396B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6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1F0B4C-1D15-4758-B2C2-096B1FFCF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766CB1-9E9D-4630-A53A-F3E92D02B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78D465-7CEB-4260-B53E-A109C5CA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98667-CF68-40D9-A2A9-7B9C770F3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BDA53F-83D4-48C6-BDCB-93DCD641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0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0E806-05DA-4542-B81B-BF1B56C5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2544A0-2384-4A24-AB6B-179DCB47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2B8602-CAA6-42BC-ADDB-B10076E3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2C37A0-96F3-4C2E-9EF0-08F96396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E2BA2-6363-410E-9E83-D39B64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6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3BC8E-F8B3-473D-99E5-CB689A1B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89D2A-4DC4-4072-805A-3D48D82A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56B117-E7F5-484E-BDF2-13756A2D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847B94-422E-4D32-A490-0CD4374F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88F14A-8008-4469-B7FA-1557A119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3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6A8C0-48C6-4A72-B041-F65F12C1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C6317C-4A5F-4B42-A85E-FE7614287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84DF9B-CD1D-457F-B07E-C9A162DB2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486BBD-A867-4142-92CA-9F89CAC4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DAC530-E959-43D2-ABB3-B1B0C355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843525-D827-4B6E-8F33-DBE7642E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7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09D23-F1B0-442A-9BD7-B1A5CA96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D87D5-6ED5-4AF4-BA87-160F842F7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3DE4F2-E8D5-4D21-BCA0-049C6296E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AA20B9-27E1-4A65-A81C-4B4A74891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9D2449-31D9-4F59-A4A9-92524660B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2BBE77-B9D6-4BAB-866C-41F99AD3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EE3B7C-BFB1-4D13-9FC9-A4A790D2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268AEC-717E-4401-8280-766A446A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C5F3A-7523-47E2-8906-42ACB1FA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2D6087-2962-445E-897E-E99B56EC3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DC5875-F31A-4247-BCBA-AFEE5134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DABD62-151E-4F88-80FD-F5D5F225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5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E07E2B-3663-4355-B378-10621315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C9C799-410B-4D8C-8B37-349C9096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806300-9B22-461E-A758-9C7E2275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804F0-01C1-42AA-AB65-5DA01A4F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3D8E24-95B6-4861-9735-AC5E43C27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3927FA-565F-4A21-AC3A-899544CBB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E0EAA-2F5B-4A0C-9A46-CCA48A48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134933-4520-486F-8DC6-28F35EF8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99A9F4-F58B-440A-BF88-E0737AC3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3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A5F5D-97E2-44B1-A6CE-F05494B2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108B2F-2CA9-43FD-ACD7-C0410C9CE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900121-4547-4400-AD76-16C891CC2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49E723-4C22-42CC-BAF4-AFFF266C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5E4146-8936-4A4A-88B0-BADB8812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C49D84-3339-4502-8805-4FE8EB82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79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C24C3-EF14-4134-B737-8DED7107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FF606-1E24-46BD-BC10-4BF156657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D39AA-D376-4C36-B51F-0DBB1FEE0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2D6D-1D4C-42B1-AD76-52090A7AA9F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45B8E-8208-4480-9E9B-94DCBB36D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2C816-4AA5-4519-977B-984B01CFC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5025-571E-4294-8D38-7A837758A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0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EDCA7-50A7-4F69-BA5B-45493252D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73" y="1296955"/>
            <a:ext cx="10280780" cy="91624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Результаты за последние два года по оценке результативности мотивации:</a:t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34A153-A7E4-4C5D-A930-8ABD47A98BE5}"/>
              </a:ext>
            </a:extLst>
          </p:cNvPr>
          <p:cNvSpPr txBox="1"/>
          <p:nvPr/>
        </p:nvSpPr>
        <p:spPr>
          <a:xfrm>
            <a:off x="3047223" y="195154"/>
            <a:ext cx="6097554" cy="696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Учебная мотивация школьников как показатель результативности образовательного </a:t>
            </a:r>
            <a:r>
              <a:rPr lang="ru-RU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школе</a:t>
            </a:r>
            <a:endParaRPr lang="ru-RU" sz="1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69F59A1-A2A9-4493-BBFB-6C8A5E4A8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88037"/>
              </p:ext>
            </p:extLst>
          </p:nvPr>
        </p:nvGraphicFramePr>
        <p:xfrm>
          <a:off x="625151" y="2213202"/>
          <a:ext cx="5281127" cy="425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4997932-98B2-47EE-BF1D-3505A2E59B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549144"/>
              </p:ext>
            </p:extLst>
          </p:nvPr>
        </p:nvGraphicFramePr>
        <p:xfrm>
          <a:off x="6095999" y="2213201"/>
          <a:ext cx="5304453" cy="416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A9ED96B-7DA3-40D2-A921-766BC5363879}"/>
              </a:ext>
            </a:extLst>
          </p:cNvPr>
          <p:cNvSpPr txBox="1"/>
          <p:nvPr/>
        </p:nvSpPr>
        <p:spPr>
          <a:xfrm>
            <a:off x="2230016" y="6466113"/>
            <a:ext cx="223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детей: 134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842E1D-1AD6-4E8C-9F8E-B076665DD6E2}"/>
              </a:ext>
            </a:extLst>
          </p:cNvPr>
          <p:cNvSpPr txBox="1"/>
          <p:nvPr/>
        </p:nvSpPr>
        <p:spPr>
          <a:xfrm>
            <a:off x="7434165" y="6382138"/>
            <a:ext cx="2527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детей: 137</a:t>
            </a:r>
          </a:p>
        </p:txBody>
      </p:sp>
    </p:spTree>
    <p:extLst>
      <p:ext uri="{BB962C8B-B14F-4D97-AF65-F5344CB8AC3E}">
        <p14:creationId xmlns:p14="http://schemas.microsoft.com/office/powerpoint/2010/main" val="41652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4997932-98B2-47EE-BF1D-3505A2E59B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086143"/>
              </p:ext>
            </p:extLst>
          </p:nvPr>
        </p:nvGraphicFramePr>
        <p:xfrm>
          <a:off x="606490" y="1576873"/>
          <a:ext cx="5489510" cy="472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8BF0987-6B33-4870-94DD-F58224023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383119"/>
              </p:ext>
            </p:extLst>
          </p:nvPr>
        </p:nvGraphicFramePr>
        <p:xfrm>
          <a:off x="494522" y="709127"/>
          <a:ext cx="5215814" cy="558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AF0E25DF-6485-4219-B648-2523DCBB9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220982"/>
              </p:ext>
            </p:extLst>
          </p:nvPr>
        </p:nvGraphicFramePr>
        <p:xfrm>
          <a:off x="6096000" y="634483"/>
          <a:ext cx="4917232" cy="56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805A99C-672C-4F0F-888C-5EE4C076D6E8}"/>
              </a:ext>
            </a:extLst>
          </p:cNvPr>
          <p:cNvSpPr txBox="1"/>
          <p:nvPr/>
        </p:nvSpPr>
        <p:spPr>
          <a:xfrm>
            <a:off x="1371600" y="6410131"/>
            <a:ext cx="290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Количество детей: 137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2B8160-3BAC-47B0-9919-F26A99C21859}"/>
              </a:ext>
            </a:extLst>
          </p:cNvPr>
          <p:cNvSpPr txBox="1"/>
          <p:nvPr/>
        </p:nvSpPr>
        <p:spPr>
          <a:xfrm>
            <a:off x="7501812" y="6410131"/>
            <a:ext cx="302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Количество детей: 156</a:t>
            </a:r>
          </a:p>
        </p:txBody>
      </p:sp>
    </p:spTree>
    <p:extLst>
      <p:ext uri="{BB962C8B-B14F-4D97-AF65-F5344CB8AC3E}">
        <p14:creationId xmlns:p14="http://schemas.microsoft.com/office/powerpoint/2010/main" val="446839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52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Результаты за последние два года по оценке результативности мотивации: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за последние два года по оценке результативности мотивации: </dc:title>
  <dc:creator>Лилия Дубровина</dc:creator>
  <cp:lastModifiedBy>Лилия Дубровина</cp:lastModifiedBy>
  <cp:revision>3</cp:revision>
  <dcterms:created xsi:type="dcterms:W3CDTF">2022-04-19T10:20:58Z</dcterms:created>
  <dcterms:modified xsi:type="dcterms:W3CDTF">2022-05-25T09:57:27Z</dcterms:modified>
</cp:coreProperties>
</file>