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8" r:id="rId3"/>
    <p:sldId id="259" r:id="rId4"/>
    <p:sldId id="260" r:id="rId5"/>
    <p:sldId id="261" r:id="rId6"/>
    <p:sldId id="266" r:id="rId7"/>
    <p:sldId id="262" r:id="rId8"/>
    <p:sldId id="264" r:id="rId9"/>
    <p:sldId id="263" r:id="rId10"/>
    <p:sldId id="269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1B64-6AF2-4D4A-9761-3B18F6851F1F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E0F1-363C-4C90-AD3C-EEB358476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E0F1-363C-4C90-AD3C-EEB3584763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8743-73FD-45D2-BC38-814C3DCF991C}" type="datetimeFigureOut">
              <a:rPr lang="ru-RU" smtClean="0"/>
              <a:pPr/>
              <a:t>13.12.22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FABA-DD20-48D9-8608-2AB7369AD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/>
          <a:lstStyle/>
          <a:p>
            <a:r>
              <a:rPr lang="ru-RU" dirty="0" smtClean="0"/>
              <a:t>Смешанное обучение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85762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Тадевосян Полина Сергеевна, учитель </a:t>
            </a:r>
            <a:r>
              <a:rPr lang="ru-RU" dirty="0" smtClean="0">
                <a:solidFill>
                  <a:schemeClr val="tx1"/>
                </a:solidFill>
              </a:rPr>
              <a:t>математики, средняя школа </a:t>
            </a:r>
            <a:r>
              <a:rPr lang="ru-RU" dirty="0" smtClean="0">
                <a:solidFill>
                  <a:schemeClr val="tx1"/>
                </a:solidFill>
              </a:rPr>
              <a:t>№ 1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город  </a:t>
            </a:r>
            <a:r>
              <a:rPr lang="ru-RU" dirty="0" smtClean="0">
                <a:solidFill>
                  <a:schemeClr val="tx1"/>
                </a:solidFill>
              </a:rPr>
              <a:t>Данилов, </a:t>
            </a:r>
            <a:r>
              <a:rPr lang="ru-RU" dirty="0" smtClean="0">
                <a:solidFill>
                  <a:schemeClr val="tx1"/>
                </a:solidFill>
              </a:rPr>
              <a:t>  Ярославская область – ПОБЕДИТЕЛЬ ВСЕРОССИЙСКОГО </a:t>
            </a:r>
            <a:r>
              <a:rPr lang="ru-RU" dirty="0" smtClean="0">
                <a:solidFill>
                  <a:schemeClr val="tx1"/>
                </a:solidFill>
              </a:rPr>
              <a:t>КОНКУРСА «ПЕДАГОГИЧЕСКИЙ ДЕБЮТ-2022</a:t>
            </a:r>
            <a:r>
              <a:rPr lang="ru-RU" dirty="0" smtClean="0">
                <a:solidFill>
                  <a:schemeClr val="tx1"/>
                </a:solidFill>
              </a:rPr>
              <a:t>»,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номинация </a:t>
            </a:r>
            <a:r>
              <a:rPr lang="ru-RU" dirty="0" smtClean="0">
                <a:solidFill>
                  <a:schemeClr val="tx1"/>
                </a:solidFill>
              </a:rPr>
              <a:t>«Молодые учителя»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смешанного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7150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Система смешанного обучения состоит из взаимодействия с учителем и работы с помощью цифровых технологий. </a:t>
            </a:r>
            <a:r>
              <a:rPr lang="ru-RU" dirty="0" smtClean="0"/>
              <a:t>В этом подходе, как и при обычном обучении, задача учителя не только в том, чтобы донести до учащихся материал, смысл конкретной главы и основную идею произведения, но и развивать неспециализированные навыки, к которым относятся критическое мышление, умение работать в команде, </a:t>
            </a:r>
            <a:r>
              <a:rPr lang="ru-RU" dirty="0" err="1" smtClean="0"/>
              <a:t>креативность</a:t>
            </a:r>
            <a:r>
              <a:rPr lang="ru-RU" dirty="0" smtClean="0"/>
              <a:t> и прочее.</a:t>
            </a:r>
          </a:p>
          <a:p>
            <a:pPr>
              <a:buNone/>
            </a:pPr>
            <a:r>
              <a:rPr lang="ru-RU" b="1" dirty="0"/>
              <a:t>П</a:t>
            </a:r>
            <a:r>
              <a:rPr lang="ru-RU" b="1" dirty="0" smtClean="0"/>
              <a:t>реимущества:</a:t>
            </a:r>
          </a:p>
          <a:p>
            <a:r>
              <a:rPr lang="ru-RU" b="1" dirty="0" smtClean="0"/>
              <a:t>Больше информации</a:t>
            </a:r>
            <a:r>
              <a:rPr lang="ru-RU" dirty="0" smtClean="0"/>
              <a:t>. Появляется возможность с помощью компьютерных технологий расширить учебный план и заложить в определённый курс больше данных</a:t>
            </a:r>
          </a:p>
          <a:p>
            <a:r>
              <a:rPr lang="ru-RU" b="1" dirty="0" err="1" smtClean="0"/>
              <a:t>Мультисенсорность</a:t>
            </a:r>
            <a:r>
              <a:rPr lang="ru-RU" b="1" dirty="0" smtClean="0"/>
              <a:t>. </a:t>
            </a:r>
            <a:r>
              <a:rPr lang="ru-RU" dirty="0" smtClean="0"/>
              <a:t>Благодаря использованию разных типов информации — вербальной (текст), </a:t>
            </a:r>
            <a:r>
              <a:rPr lang="ru-RU" dirty="0" err="1" smtClean="0"/>
              <a:t>аудиальной</a:t>
            </a:r>
            <a:r>
              <a:rPr lang="ru-RU" dirty="0" smtClean="0"/>
              <a:t> (звук), визуальной (видеозаписи и картинки) — удаётся более наглядно и быстро объяснять материал. </a:t>
            </a:r>
          </a:p>
          <a:p>
            <a:r>
              <a:rPr lang="ru-RU" b="1" dirty="0" smtClean="0"/>
              <a:t>Интерактивность. </a:t>
            </a:r>
            <a:r>
              <a:rPr lang="ru-RU" dirty="0" smtClean="0"/>
              <a:t>С помощью новых технологий  удаётся добиться большей вовлечённости ученика (например, игры и симуляторы, инструменты для создания собственных проектов). Это в свою очередь развивает интерес к познанию вообще и конкретному предмету в частности. </a:t>
            </a:r>
          </a:p>
          <a:p>
            <a:r>
              <a:rPr lang="ru-RU" b="1" dirty="0" smtClean="0"/>
              <a:t>Учитываются разные потребности. </a:t>
            </a:r>
            <a:r>
              <a:rPr lang="ru-RU" dirty="0" smtClean="0"/>
              <a:t>Это значит, что такое обучение подходит и тем, кому необходим контакт с учителем, и тем, кто предпочитает заниматься самостоятельно, а также помогает в работе с детьми с ОВЗ. </a:t>
            </a:r>
          </a:p>
          <a:p>
            <a:r>
              <a:rPr lang="ru-RU" b="1" dirty="0" smtClean="0"/>
              <a:t>Непрерывность. </a:t>
            </a:r>
            <a:r>
              <a:rPr lang="ru-RU" dirty="0" smtClean="0"/>
              <a:t>Смешанное обучение предполагает постоянный доступ к образовательным ресурсам. Ребёнок может позаниматься вечером, на выходных или в любое удобное для него время. Таким образом он меньше ограничен рамками традиционного обучения.</a:t>
            </a:r>
          </a:p>
          <a:p>
            <a:r>
              <a:rPr lang="ru-RU" b="1" dirty="0" smtClean="0"/>
              <a:t>Видимый прогресс</a:t>
            </a:r>
            <a:r>
              <a:rPr lang="ru-RU" dirty="0" smtClean="0"/>
              <a:t>. С помощью </a:t>
            </a:r>
            <a:r>
              <a:rPr lang="ru-RU" dirty="0" err="1" smtClean="0"/>
              <a:t>онлайн-платформ</a:t>
            </a:r>
            <a:r>
              <a:rPr lang="ru-RU" dirty="0" smtClean="0"/>
              <a:t> можно легко отслеживать результаты и успехи учеников, что не только удобно учителям и родителям, но и полезно самим детям.</a:t>
            </a:r>
          </a:p>
          <a:p>
            <a:r>
              <a:rPr lang="ru-RU" b="1" dirty="0" smtClean="0"/>
              <a:t>Индивидуальность.</a:t>
            </a:r>
            <a:r>
              <a:rPr lang="ru-RU" dirty="0" smtClean="0"/>
              <a:t> </a:t>
            </a:r>
            <a:r>
              <a:rPr lang="ru-RU" dirty="0"/>
              <a:t>Использование электронных ресурсов позволяет ребёнку самостоятельно выбирать образовательную траекторию и следовать своим собственным интересам во время обучения, углублённо изучая предметы, которые </a:t>
            </a:r>
            <a:r>
              <a:rPr lang="ru-RU" dirty="0" smtClean="0"/>
              <a:t>ему нравятся.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 смешанного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800" b="1" dirty="0" smtClean="0"/>
              <a:t>Минусы смешанного обучения, и как их преодолеть.</a:t>
            </a:r>
            <a:endParaRPr lang="ru-RU" sz="6800" dirty="0" smtClean="0"/>
          </a:p>
          <a:p>
            <a:r>
              <a:rPr lang="ru-RU" sz="6800" b="1" dirty="0" smtClean="0"/>
              <a:t>Проблема: необходима компьютерная грамотность</a:t>
            </a:r>
            <a:r>
              <a:rPr lang="ru-RU" sz="6800" dirty="0" smtClean="0"/>
              <a:t>. Если ребёнок не понимает, как пользоваться технологиями, он не сможет учиться, сложнее всего приходится младшим школьникам. </a:t>
            </a:r>
            <a:br>
              <a:rPr lang="ru-RU" sz="6800" dirty="0" smtClean="0"/>
            </a:br>
            <a:r>
              <a:rPr lang="ru-RU" sz="6800" b="1" dirty="0" smtClean="0"/>
              <a:t>Решение:</a:t>
            </a:r>
            <a:r>
              <a:rPr lang="ru-RU" sz="6800" dirty="0" smtClean="0"/>
              <a:t> с начальной школы необходимо учить детей пользоваться компьютером, интернетом, а также проводить специальные тренинги, на которых учителя будут объяснять и показывать, как работать на конкретной платформе. </a:t>
            </a:r>
          </a:p>
          <a:p>
            <a:r>
              <a:rPr lang="ru-RU" sz="6800" b="1" dirty="0" smtClean="0"/>
              <a:t>Проблема: при низкой мотивации обучение невозможно</a:t>
            </a:r>
            <a:r>
              <a:rPr lang="ru-RU" sz="6800" dirty="0" smtClean="0"/>
              <a:t>. Некоторые дети просто не любят и не хотят учиться, однако при классической модели образования они вынуждены посещать аудиторные занятия, поэтому усваивают хотя бы часть материала. </a:t>
            </a:r>
            <a:br>
              <a:rPr lang="ru-RU" sz="6800" dirty="0" smtClean="0"/>
            </a:br>
            <a:r>
              <a:rPr lang="ru-RU" sz="6800" b="1" dirty="0" smtClean="0"/>
              <a:t>Решение</a:t>
            </a:r>
            <a:r>
              <a:rPr lang="ru-RU" sz="6800" dirty="0" smtClean="0"/>
              <a:t>: необходимо мотивировать учащихся заниматься самостоятельно. Можно придумать специальную систему поощрений за достижения. </a:t>
            </a:r>
          </a:p>
          <a:p>
            <a:r>
              <a:rPr lang="ru-RU" sz="6800" b="1" dirty="0" smtClean="0"/>
              <a:t>Проблема: нужно тщательно прорабатывать электронные ресурсы</a:t>
            </a:r>
            <a:r>
              <a:rPr lang="ru-RU" sz="6800" dirty="0" smtClean="0"/>
              <a:t>. Курсы </a:t>
            </a:r>
            <a:r>
              <a:rPr lang="ru-RU" sz="6800" dirty="0" err="1" smtClean="0"/>
              <a:t>онлайн-платформы</a:t>
            </a:r>
            <a:r>
              <a:rPr lang="ru-RU" sz="6800" dirty="0" smtClean="0"/>
              <a:t> должны постоянно обновляться. Кроме текстового формата важно представлять материалы и других категорий: видео- и аудиозаписи, презентации, игры, эмуляторы, фильмы и т. д.</a:t>
            </a:r>
            <a:br>
              <a:rPr lang="ru-RU" sz="6800" dirty="0" smtClean="0"/>
            </a:br>
            <a:r>
              <a:rPr lang="ru-RU" sz="6800" b="1" dirty="0" smtClean="0"/>
              <a:t>Решение:</a:t>
            </a:r>
            <a:r>
              <a:rPr lang="ru-RU" sz="6800" dirty="0" smtClean="0"/>
              <a:t> можно создавать свои задания, модули и даже целые учебные курсы, в том числе и элективные.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714885"/>
            <a:ext cx="1607337" cy="21431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Смешанное обучение - это образовательный подход, который объединяет очное и </a:t>
            </a:r>
            <a:r>
              <a:rPr lang="ru-RU" dirty="0" err="1" smtClean="0"/>
              <a:t>онлайн-образование</a:t>
            </a:r>
            <a:endParaRPr lang="ru-RU" dirty="0"/>
          </a:p>
        </p:txBody>
      </p:sp>
      <p:pic>
        <p:nvPicPr>
          <p:cNvPr id="6" name="Рисунок 5" descr="IMG_1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72074"/>
            <a:ext cx="1232306" cy="1643074"/>
          </a:xfrm>
          <a:prstGeom prst="rect">
            <a:avLst/>
          </a:prstGeom>
        </p:spPr>
      </p:pic>
      <p:pic>
        <p:nvPicPr>
          <p:cNvPr id="11" name="Рисунок 10" descr="IMG_1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428868"/>
            <a:ext cx="3053956" cy="4071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71868" y="2428868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Смешанное обучение — перспективная технология, которая при добросовестном подходе помогает добиться потрясающих результатов и решить многие проблемы очного образования. С помощью него можно достичь большей вовлеченности учеников, закладывать больше информации в определённые модули, развивать в учениках самостоятельность и учитывать возможности и желания разных типов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Смешанное обучение – ротация зон во время  урока</a:t>
            </a:r>
            <a:endParaRPr lang="ru-RU" dirty="0"/>
          </a:p>
        </p:txBody>
      </p:sp>
      <p:pic>
        <p:nvPicPr>
          <p:cNvPr id="6" name="Содержимое 5" descr="IMG_1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428736"/>
            <a:ext cx="3143272" cy="2275945"/>
          </a:xfrm>
        </p:spPr>
      </p:pic>
      <p:pic>
        <p:nvPicPr>
          <p:cNvPr id="7" name="Рисунок 6" descr="IMG_1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286256"/>
            <a:ext cx="3357586" cy="1789704"/>
          </a:xfrm>
          <a:prstGeom prst="rect">
            <a:avLst/>
          </a:prstGeom>
        </p:spPr>
      </p:pic>
      <p:pic>
        <p:nvPicPr>
          <p:cNvPr id="10" name="Рисунок 9" descr="IMG_1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785926"/>
            <a:ext cx="2857520" cy="3810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571501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группа - 10 мин – работа с учителем (маленький класс)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71475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группа - 10 мин – работа  за компьютером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614364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группа - 10 мин – работа  за круглым столом – самостоятельно в группе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135729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 разбивается на 3 группы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зона - работа с учителем</a:t>
            </a:r>
            <a:endParaRPr lang="ru-RU" dirty="0"/>
          </a:p>
        </p:txBody>
      </p:sp>
      <p:pic>
        <p:nvPicPr>
          <p:cNvPr id="5" name="Рисунок 4" descr="IMG_1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00240"/>
            <a:ext cx="3238522" cy="2428892"/>
          </a:xfrm>
          <a:prstGeom prst="rect">
            <a:avLst/>
          </a:prstGeom>
        </p:spPr>
      </p:pic>
      <p:pic>
        <p:nvPicPr>
          <p:cNvPr id="9" name="Рисунок 8" descr="IMG_1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3589724" cy="4786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910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Рассказ про льняную куклу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135729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примеров – спасение куклы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4232" y="4857760"/>
            <a:ext cx="4969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зона – за компьютером</a:t>
            </a:r>
            <a:endParaRPr lang="ru-RU" dirty="0"/>
          </a:p>
        </p:txBody>
      </p:sp>
      <p:pic>
        <p:nvPicPr>
          <p:cNvPr id="4" name="Содержимое 3" descr="IMG_1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0584" y="2714620"/>
            <a:ext cx="4548724" cy="3411543"/>
          </a:xfrm>
        </p:spPr>
      </p:pic>
      <p:pic>
        <p:nvPicPr>
          <p:cNvPr id="5" name="Рисунок 4" descr="IMG_1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55460"/>
            <a:ext cx="71438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зона – за компьютером</a:t>
            </a:r>
            <a:endParaRPr lang="ru-RU" dirty="0"/>
          </a:p>
        </p:txBody>
      </p:sp>
      <p:pic>
        <p:nvPicPr>
          <p:cNvPr id="6" name="Рисунок 5" descr="IMG_1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3"/>
            <a:ext cx="5786478" cy="4339859"/>
          </a:xfrm>
          <a:prstGeom prst="rect">
            <a:avLst/>
          </a:prstGeom>
        </p:spPr>
      </p:pic>
      <p:pic>
        <p:nvPicPr>
          <p:cNvPr id="7" name="Рисунок 6" descr="IMG_1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6572264" cy="4929198"/>
          </a:xfrm>
          <a:prstGeom prst="rect">
            <a:avLst/>
          </a:prstGeom>
        </p:spPr>
      </p:pic>
      <p:pic>
        <p:nvPicPr>
          <p:cNvPr id="4" name="Содержимое 3" descr="IMG_18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94880" y="1196160"/>
            <a:ext cx="7549120" cy="5661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2 зона – за компьютером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платформой Учи. </a:t>
            </a:r>
            <a:r>
              <a:rPr lang="ru-RU" dirty="0" err="1" smtClean="0"/>
              <a:t>Ру</a:t>
            </a:r>
            <a:endParaRPr lang="ru-RU" dirty="0" smtClean="0"/>
          </a:p>
          <a:p>
            <a:r>
              <a:rPr lang="ru-RU" dirty="0" smtClean="0"/>
              <a:t>Работа с платформой РЭШ</a:t>
            </a:r>
          </a:p>
          <a:p>
            <a:r>
              <a:rPr lang="ru-RU" dirty="0" smtClean="0"/>
              <a:t>Работа с платформой </a:t>
            </a:r>
            <a:r>
              <a:rPr lang="ru-RU" dirty="0" err="1" smtClean="0"/>
              <a:t>Яндекс.учебник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зона – круглый стол</a:t>
            </a:r>
            <a:endParaRPr lang="ru-RU" dirty="0"/>
          </a:p>
        </p:txBody>
      </p:sp>
      <p:pic>
        <p:nvPicPr>
          <p:cNvPr id="6" name="Рисунок 5" descr="IMG_1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60" y="1357298"/>
            <a:ext cx="7834368" cy="517920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зона – круглый стол</a:t>
            </a:r>
            <a:endParaRPr lang="ru-RU" dirty="0"/>
          </a:p>
        </p:txBody>
      </p:sp>
      <p:pic>
        <p:nvPicPr>
          <p:cNvPr id="4" name="Содержимое 3" descr="IMG_1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5000660" cy="3750495"/>
          </a:xfrm>
        </p:spPr>
      </p:pic>
      <p:pic>
        <p:nvPicPr>
          <p:cNvPr id="7" name="Рисунок 6" descr="IMG_1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9" y="2596728"/>
            <a:ext cx="5214942" cy="391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10" y="2214554"/>
            <a:ext cx="7500990" cy="49801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  - составлен пост (публикация или новость в интернете, в </a:t>
            </a:r>
            <a:r>
              <a:rPr lang="ru-RU" dirty="0" err="1" smtClean="0"/>
              <a:t>блоге</a:t>
            </a:r>
            <a:r>
              <a:rPr lang="ru-RU" dirty="0"/>
              <a:t>)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Каждая группа составляет свой пост:</a:t>
            </a:r>
          </a:p>
          <a:p>
            <a:r>
              <a:rPr lang="ru-RU" sz="2400" dirty="0" smtClean="0"/>
              <a:t>о прянике</a:t>
            </a:r>
          </a:p>
          <a:p>
            <a:r>
              <a:rPr lang="ru-RU" sz="2400" dirty="0" smtClean="0"/>
              <a:t>о </a:t>
            </a:r>
            <a:r>
              <a:rPr lang="ru-RU" sz="2400" dirty="0" err="1" smtClean="0"/>
              <a:t>бабуринской</a:t>
            </a:r>
            <a:r>
              <a:rPr lang="ru-RU" sz="2400" dirty="0" smtClean="0"/>
              <a:t> игрушке</a:t>
            </a:r>
          </a:p>
          <a:p>
            <a:r>
              <a:rPr lang="ru-RU" sz="2400" dirty="0" smtClean="0"/>
              <a:t>о льняной кукле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368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Смешанное обучение</vt:lpstr>
      <vt:lpstr>Смешанное обучение – ротация зон во время  урока</vt:lpstr>
      <vt:lpstr>1 зона - работа с учителем</vt:lpstr>
      <vt:lpstr>2 зона – за компьютером</vt:lpstr>
      <vt:lpstr>2 зона – за компьютером</vt:lpstr>
      <vt:lpstr>  2 зона – за компьютером</vt:lpstr>
      <vt:lpstr>3 зона – круглый стол</vt:lpstr>
      <vt:lpstr>3 зона – круглый стол</vt:lpstr>
      <vt:lpstr>Итог  - составлен пост (публикация или новость в интернете, в блоге)</vt:lpstr>
      <vt:lpstr>Плюсы смешанного обучения</vt:lpstr>
      <vt:lpstr>Минусы смешанного обучения</vt:lpstr>
      <vt:lpstr>Смешанное обучение - это образовательный подход, который объединяет очное и онлайн-образование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Тадевосян Полина Сергеевна, учитель математики, информатики, средняя школа № 1, город Данилов, Ярославская область</dc:title>
  <dc:creator>ученик</dc:creator>
  <cp:lastModifiedBy>ученик</cp:lastModifiedBy>
  <cp:revision>3</cp:revision>
  <dcterms:created xsi:type="dcterms:W3CDTF">2022-12-09T16:11:41Z</dcterms:created>
  <dcterms:modified xsi:type="dcterms:W3CDTF">2022-12-12T21:21:35Z</dcterms:modified>
</cp:coreProperties>
</file>