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136904" cy="2694161"/>
          </a:xfrm>
        </p:spPr>
        <p:txBody>
          <a:bodyPr>
            <a:normAutofit/>
          </a:bodyPr>
          <a:lstStyle/>
          <a:p>
            <a:r>
              <a:rPr lang="ru-RU" dirty="0" smtClean="0"/>
              <a:t>МОУ «Основная школа №35 имени Героя Советского Союза Н.А.Кривова»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Программа перехода школы в эффективный режим работы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052736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Цель</a:t>
            </a:r>
          </a:p>
          <a:p>
            <a:pPr algn="ctr"/>
            <a:endParaRPr lang="ru-RU" sz="2800" b="1" u="sng" dirty="0" smtClean="0"/>
          </a:p>
          <a:p>
            <a:pPr algn="ctr"/>
            <a:r>
              <a:rPr lang="ru-RU" sz="2800" dirty="0" smtClean="0"/>
              <a:t>Создание условий для перевода школы в эффективный режим  работы с целью обеспечения равных возможностей  обучающихся в получении </a:t>
            </a:r>
          </a:p>
          <a:p>
            <a:pPr algn="ctr"/>
            <a:r>
              <a:rPr lang="ru-RU" sz="2800" dirty="0" smtClean="0"/>
              <a:t>качественного образования независимо от социально- экономического  контекста и получения положительной динамики в обучении </a:t>
            </a:r>
          </a:p>
          <a:p>
            <a:pPr algn="ctr"/>
            <a:r>
              <a:rPr lang="ru-RU" sz="2800" dirty="0" smtClean="0"/>
              <a:t>на 2020-2023 </a:t>
            </a:r>
            <a:r>
              <a:rPr lang="ru-RU" sz="2800" dirty="0" err="1" smtClean="0"/>
              <a:t>гг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Задачи:</a:t>
            </a:r>
            <a:endParaRPr lang="ru-RU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2084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1.Провести анализ внутренних факторов, влияющих на результативность и эффективность деятельности школы.</a:t>
            </a:r>
          </a:p>
          <a:p>
            <a:r>
              <a:rPr lang="ru-RU" dirty="0" smtClean="0"/>
              <a:t> 2. Подготовить нормативную базу, ресурсное, кадровое и методическое обеспечение для реализации программы.</a:t>
            </a:r>
          </a:p>
          <a:p>
            <a:r>
              <a:rPr lang="ru-RU" dirty="0" smtClean="0"/>
              <a:t> 3. Разработать модельные представления о школе как об эффективной школе.</a:t>
            </a:r>
          </a:p>
          <a:p>
            <a:r>
              <a:rPr lang="ru-RU" dirty="0" smtClean="0"/>
              <a:t> 4. Создать условия для повышения уровня социального капитала школы. </a:t>
            </a:r>
          </a:p>
          <a:p>
            <a:r>
              <a:rPr lang="ru-RU" dirty="0" smtClean="0"/>
              <a:t>5. Повысить качество образовательных результатов и качество преподавания.</a:t>
            </a:r>
          </a:p>
          <a:p>
            <a:r>
              <a:rPr lang="ru-RU" dirty="0" smtClean="0"/>
              <a:t> 6. Внедрить модель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мониторинга качества образования как инструмента повышения качества образования (мониторинг личных достижений обучающихся разных групп, мониторинг образовательных результатов, мониторинг качества преподавания, мониторинг условий). </a:t>
            </a:r>
          </a:p>
          <a:p>
            <a:r>
              <a:rPr lang="ru-RU" dirty="0" smtClean="0"/>
              <a:t>7. Создать условия для благоприятного взаимодействия всех участников учебно-воспитательного процесса: педагогов, родителей, детей, социальных партнёров.</a:t>
            </a:r>
          </a:p>
          <a:p>
            <a:r>
              <a:rPr lang="ru-RU" dirty="0" smtClean="0"/>
              <a:t> 8. Сформировать позитивный имидж образовательного учреждения через: повышение привлекательности школы, в первую очередь, для родителей, учащихся и персонала.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620687"/>
          <a:ext cx="8064896" cy="572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4203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                      Внутренняя 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школы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20327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Слабые стороны</a:t>
                      </a:r>
                      <a:endParaRPr lang="ru-RU" dirty="0"/>
                    </a:p>
                  </a:txBody>
                  <a:tcPr/>
                </a:tc>
              </a:tr>
              <a:tr h="165827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-Наличие высокопрофессиональных специалистов, готовых к изменениям, умеющих работать группах.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Сложность контингента школы, наличие детей из семей, находящихся в сложной жизненной ситуации.</a:t>
                      </a:r>
                      <a:endParaRPr lang="ru-RU" dirty="0"/>
                    </a:p>
                  </a:txBody>
                  <a:tcPr/>
                </a:tc>
              </a:tr>
              <a:tr h="1347349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Традиции, механизмы, способы организации учебной и воспитательной деятельности успешной школы.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Инертное отношение ряда родителей к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деятельностному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участию в жизни школы.</a:t>
                      </a:r>
                      <a:endParaRPr lang="ru-RU" dirty="0"/>
                    </a:p>
                  </a:txBody>
                  <a:tcPr/>
                </a:tc>
              </a:tr>
              <a:tr h="165827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Созданы  условия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инклюзивного обучения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Недостаточная мотивация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 для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повышения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индивидуальных результатов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404664"/>
          <a:ext cx="9036496" cy="463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173"/>
                <a:gridCol w="3666323"/>
              </a:tblGrid>
              <a:tr h="48528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Внешняя среда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28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Благоприятные возможности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Угрозы</a:t>
                      </a:r>
                      <a:endParaRPr lang="ru-RU" dirty="0"/>
                    </a:p>
                  </a:txBody>
                  <a:tcPr/>
                </a:tc>
              </a:tr>
              <a:tr h="155555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Максимальное вовлечение социального окружения в процессы коллективного планирования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Низкий культурный уровень и сложное социально-экономическое положение учащихся</a:t>
                      </a:r>
                      <a:endParaRPr lang="ru-RU" dirty="0"/>
                    </a:p>
                  </a:txBody>
                  <a:tcPr/>
                </a:tc>
              </a:tr>
              <a:tr h="119658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имиджа школы как ОУ, обеспечивающего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Качественное образование социализацию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процент (до 60%) пассивности детей и родителей.</a:t>
                      </a:r>
                      <a:endParaRPr lang="ru-RU" dirty="0"/>
                    </a:p>
                  </a:txBody>
                  <a:tcPr/>
                </a:tc>
              </a:tr>
              <a:tr h="485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Сложность контингента 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 реализации Программы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1333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1.Улучшение образовательных результатов школы</a:t>
            </a:r>
          </a:p>
          <a:p>
            <a:r>
              <a:rPr lang="ru-RU" sz="2400" dirty="0" smtClean="0"/>
              <a:t>2. Повышение привлекательности (рейтинга) школы, выражающейся в положительной динамике контингента.</a:t>
            </a:r>
          </a:p>
          <a:p>
            <a:r>
              <a:rPr lang="ru-RU" sz="2400" dirty="0" smtClean="0"/>
              <a:t>3. Положительная динамика участия родителей, социальных партнёров в образовательных событиях.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Показатели степени </a:t>
            </a:r>
            <a:r>
              <a:rPr lang="ru-RU" b="1" dirty="0" err="1" smtClean="0"/>
              <a:t>обученности</a:t>
            </a:r>
            <a:r>
              <a:rPr lang="ru-RU" b="1" dirty="0" smtClean="0"/>
              <a:t>, качества знаний, итоговой аттестации во многом  связаны со сложностью контингента учащихся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772815"/>
          <a:ext cx="7392144" cy="488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072"/>
                <a:gridCol w="3696072"/>
              </a:tblGrid>
              <a:tr h="510787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паспорт ОУ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2019-2020 учебный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1078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учащихся из неполных семей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29%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29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учащихся из многодетных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%</a:t>
                      </a:r>
                      <a:endParaRPr lang="ru-RU" dirty="0"/>
                    </a:p>
                  </a:txBody>
                  <a:tcPr/>
                </a:tc>
              </a:tr>
              <a:tr h="729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учащихся из малообеспеченных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%</a:t>
                      </a:r>
                      <a:endParaRPr lang="ru-RU" dirty="0"/>
                    </a:p>
                  </a:txBody>
                  <a:tcPr/>
                </a:tc>
              </a:tr>
              <a:tr h="1778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Опекаемые дети</a:t>
                      </a:r>
                    </a:p>
                    <a:p>
                      <a:r>
                        <a:rPr lang="ru-RU" dirty="0" smtClean="0"/>
                        <a:t>Учащиеся, состоящие на </a:t>
                      </a:r>
                      <a:r>
                        <a:rPr lang="ru-RU" dirty="0" err="1" smtClean="0"/>
                        <a:t>внутришкольном</a:t>
                      </a:r>
                      <a:r>
                        <a:rPr lang="ru-RU" dirty="0" smtClean="0"/>
                        <a:t> учете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</a:p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Перспективы развития проекта</a:t>
            </a:r>
          </a:p>
          <a:p>
            <a:r>
              <a:rPr lang="ru-RU" sz="2000" dirty="0" smtClean="0"/>
              <a:t>По окончании проекта планируется продолжить работу по реализации его основных  направлений :</a:t>
            </a:r>
          </a:p>
          <a:p>
            <a:endParaRPr lang="ru-RU" sz="2000" dirty="0" smtClean="0"/>
          </a:p>
          <a:p>
            <a:r>
              <a:rPr lang="ru-RU" sz="2000" dirty="0" smtClean="0"/>
              <a:t>-Повышать мотивацию обучающихся через расширение спектра предметных кружков, внеурочной деятельности и применение дистанционных образовательных технологий; индивидуализацию образовательного процесса через внедрение индивидуальных образовательных маршрутов.</a:t>
            </a:r>
          </a:p>
          <a:p>
            <a:endParaRPr lang="ru-RU" sz="2000" dirty="0" smtClean="0"/>
          </a:p>
          <a:p>
            <a:r>
              <a:rPr lang="ru-RU" sz="2000" dirty="0" smtClean="0"/>
              <a:t>-Повышать компетентность педагогов через участие в конкурсах педагогического мастерства, распространение педагогического опыта.</a:t>
            </a:r>
            <a:endParaRPr lang="ru-RU" sz="2000" smtClean="0"/>
          </a:p>
          <a:p>
            <a:endParaRPr lang="ru-RU" sz="2000" dirty="0" smtClean="0"/>
          </a:p>
          <a:p>
            <a:r>
              <a:rPr lang="ru-RU" sz="2000" dirty="0" smtClean="0"/>
              <a:t>-Продолжить выстраивать систему сотрудничества с родителями через активное участие родителей в воспитательном процессе школы.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475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МОУ «Основная школа №35 имени Героя Советского Союза Н.А.Кривова»</vt:lpstr>
      <vt:lpstr>Слайд 2</vt:lpstr>
      <vt:lpstr>Задачи:</vt:lpstr>
      <vt:lpstr>Слайд 4</vt:lpstr>
      <vt:lpstr>Слайд 5</vt:lpstr>
      <vt:lpstr>Ожидаемые результаты реализации Программы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«Основная школа №35 имени Героя Советского Союза Н.А.Кривова»</dc:title>
  <dc:creator>школа</dc:creator>
  <cp:lastModifiedBy>ученик</cp:lastModifiedBy>
  <cp:revision>9</cp:revision>
  <dcterms:created xsi:type="dcterms:W3CDTF">2020-06-15T18:22:38Z</dcterms:created>
  <dcterms:modified xsi:type="dcterms:W3CDTF">2020-09-09T18:32:33Z</dcterms:modified>
</cp:coreProperties>
</file>